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60" r:id="rId6"/>
    <p:sldId id="261" r:id="rId7"/>
    <p:sldId id="262" r:id="rId8"/>
    <p:sldId id="275" r:id="rId9"/>
    <p:sldId id="263" r:id="rId10"/>
    <p:sldId id="264" r:id="rId11"/>
    <p:sldId id="267" r:id="rId12"/>
    <p:sldId id="268" r:id="rId13"/>
    <p:sldId id="269" r:id="rId14"/>
    <p:sldId id="272" r:id="rId15"/>
    <p:sldId id="286" r:id="rId16"/>
    <p:sldId id="287" r:id="rId17"/>
    <p:sldId id="283" r:id="rId18"/>
    <p:sldId id="28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70" r:id="rId27"/>
    <p:sldId id="271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273" r:id="rId42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38F8"/>
    <a:srgbClr val="00FFFF"/>
    <a:srgbClr val="F2FF4B"/>
    <a:srgbClr val="68F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0" d="100"/>
          <a:sy n="80" d="100"/>
        </p:scale>
        <p:origin x="11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h-TH" noProof="0" smtClean="0"/>
              <a:t>คลิกเพื่อแก้ไขสไตล์ชื่อเรื่องต้นแบบ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คลิกเพื่อแก้ไขสไตล์ชื่อเรื่องรองต้นแบบ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436A3-6B38-4C05-BF6B-E41D68EBA9D5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7864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27921-6932-49EF-9EC7-FE2117FA70A4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9341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0F7C2-AA50-4CC9-9C84-4AE02ED5B0D6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7843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CA9BB-7CDF-4527-A9F4-1AC2A5B08E77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4933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81809-6CAC-4D3D-92D9-593A6C1412E9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9107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9F407-B3B6-44E7-99E7-18CDA60D5402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1598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1C089-C618-4236-B3B3-9ADBDBAEFA2D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3835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E2BD2-FE5D-472E-B4A3-6353322ECBD5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3146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CBE49-0DAD-494E-B7AB-729C4C47C656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9245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506AD-BFAC-4177-9488-68811CAD8A6C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3996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6D833-6875-4E7D-AFC3-6678BB3B81D7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4453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คลิกเพื่อแก้ไขสไตล์ชื่อเรื่องต้นแบบ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แก้ไขสไตล์ของข้อความต้นแบบ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ngsana New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ngsana New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D93D0A-B2D5-417C-B5B3-F6FC26FB219C}" type="slidenum">
              <a:rPr lang="en-US" altLang="th-TH"/>
              <a:pPr/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4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0040" y="332656"/>
            <a:ext cx="8132440" cy="1470025"/>
          </a:xfrm>
        </p:spPr>
        <p:txBody>
          <a:bodyPr/>
          <a:lstStyle/>
          <a:p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แอปพลิเคชัน 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เก็บข้อมูลฉีด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วัคซีนสัตว์เลี้ยง</a:t>
            </a:r>
            <a:b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altLang="th-TH" sz="4000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2708920"/>
            <a:ext cx="6400800" cy="936104"/>
          </a:xfrm>
        </p:spPr>
        <p:txBody>
          <a:bodyPr/>
          <a:lstStyle/>
          <a:p>
            <a:r>
              <a:rPr lang="th-TH" altLang="th-TH" sz="3600" b="1" dirty="0" smtClean="0"/>
              <a:t>ผู้ศึกษา </a:t>
            </a:r>
          </a:p>
          <a:p>
            <a:r>
              <a:rPr lang="th-TH" altLang="th-TH" sz="3600" b="1" dirty="0" smtClean="0"/>
              <a:t>นาย</a:t>
            </a:r>
            <a:r>
              <a:rPr lang="th-TH" sz="3600" b="1" dirty="0"/>
              <a:t>วิสูจน์   สิงห์สนั่น</a:t>
            </a:r>
            <a:endParaRPr lang="en-US" sz="3600" b="1" dirty="0"/>
          </a:p>
          <a:p>
            <a:endParaRPr lang="th-TH" altLang="th-TH" dirty="0" smtClean="0"/>
          </a:p>
        </p:txBody>
      </p:sp>
      <p:pic>
        <p:nvPicPr>
          <p:cNvPr id="4" name="ตัวแทนเนื้อหา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0"/>
            <a:ext cx="112008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กล่องข้อความ 1"/>
          <p:cNvSpPr txBox="1"/>
          <p:nvPr/>
        </p:nvSpPr>
        <p:spPr>
          <a:xfrm>
            <a:off x="1907704" y="609503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/>
              <a:t>อาจารย์ที่ปรึกษา อาจารย์ช</a:t>
            </a:r>
            <a:r>
              <a:rPr lang="th-TH" sz="3600" b="1" dirty="0" err="1"/>
              <a:t>เนต</a:t>
            </a:r>
            <a:r>
              <a:rPr lang="th-TH" sz="3600" b="1" dirty="0"/>
              <a:t>ตี  พิมพ์สวรรค์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ตัวแทนเนื้อหา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0" y="0"/>
            <a:ext cx="915644" cy="1164263"/>
          </a:xfrm>
        </p:spPr>
      </p:pic>
      <p:sp>
        <p:nvSpPr>
          <p:cNvPr id="3" name="Ribbon ขึ้น 2"/>
          <p:cNvSpPr/>
          <p:nvPr/>
        </p:nvSpPr>
        <p:spPr>
          <a:xfrm>
            <a:off x="1157128" y="1247056"/>
            <a:ext cx="6943264" cy="1152128"/>
          </a:xfrm>
          <a:prstGeom prst="ribbon2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ด้านซอฟต์แวร์ (</a:t>
            </a: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Software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พับมุม 3"/>
          <p:cNvSpPr/>
          <p:nvPr/>
        </p:nvSpPr>
        <p:spPr>
          <a:xfrm>
            <a:off x="683568" y="3212976"/>
            <a:ext cx="7920880" cy="3240360"/>
          </a:xfrm>
          <a:prstGeom prst="foldedCorner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Android SDK</a:t>
            </a:r>
          </a:p>
          <a:p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Android Studio</a:t>
            </a:r>
          </a:p>
          <a:p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Adobe Photoshop CC</a:t>
            </a:r>
          </a:p>
          <a:p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My SQL</a:t>
            </a:r>
          </a:p>
        </p:txBody>
      </p:sp>
    </p:spTree>
    <p:extLst>
      <p:ext uri="{BB962C8B-B14F-4D97-AF65-F5344CB8AC3E}">
        <p14:creationId xmlns:p14="http://schemas.microsoft.com/office/powerpoint/2010/main" val="16725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ตัวแทนเนื้อหา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0" y="0"/>
            <a:ext cx="915644" cy="1164263"/>
          </a:xfrm>
        </p:spPr>
      </p:pic>
      <p:sp>
        <p:nvSpPr>
          <p:cNvPr id="3" name="ม้วนกระดาษแนวนอน 2"/>
          <p:cNvSpPr/>
          <p:nvPr/>
        </p:nvSpPr>
        <p:spPr>
          <a:xfrm>
            <a:off x="1475656" y="404664"/>
            <a:ext cx="4968552" cy="1296144"/>
          </a:xfrm>
          <a:prstGeom prst="horizontalScroll">
            <a:avLst/>
          </a:prstGeom>
          <a:noFill/>
          <a:ln>
            <a:solidFill>
              <a:srgbClr val="F83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</a:rPr>
              <a:t>เอกสารและงานวิจัยที่เกี่ยวข้อง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611560" y="1778496"/>
            <a:ext cx="8280920" cy="4962872"/>
          </a:xfrm>
          <a:prstGeom prst="round2DiagRect">
            <a:avLst/>
          </a:prstGeom>
          <a:ln>
            <a:solidFill>
              <a:srgbClr val="00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การศึกษา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โครงงาน แอปพลิเคชัน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เก็บข้อมูลฉีด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วัคซีนสัตว์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เลี้ยงผู้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ศึกษาได้ศึกษาหลักการทฤษฎี และเทคโนโลยีที่เกี่ยวข้องทีสามารถประยุกต์ใช้งานกับระบบที่ทำการพัฒนาเพื่อให้ได้ระบบสามารถทำงาน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แบ่งเป็นหัวข้อต่างๆ ดังต่อไปนี้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วัคซีนป้องกัน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โรคสำหรับสัตว์เลี้ยง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บทบาทหน้าที่ของอาสา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ปศุสัตว์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แอปพลิ</a:t>
            </a:r>
            <a:r>
              <a:rPr lang="th-TH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ชันบนแอนดร</a:t>
            </a:r>
            <a:r>
              <a:rPr lang="th-TH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อยด์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Android Application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ระบบปฏิบัติการแอนดร</a:t>
            </a:r>
            <a:r>
              <a:rPr lang="th-TH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อยด์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Android OS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5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การวิเคราะห์และออกแบบ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SDLC 7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6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งานวิจัยที่เกี่ยวข้อง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60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ตัวแทนเนื้อหา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0" y="0"/>
            <a:ext cx="915644" cy="1164263"/>
          </a:xfrm>
        </p:spPr>
      </p:pic>
      <p:sp>
        <p:nvSpPr>
          <p:cNvPr id="3" name="คำบรรยายภาพแบบลูกศรลง 2"/>
          <p:cNvSpPr/>
          <p:nvPr/>
        </p:nvSpPr>
        <p:spPr>
          <a:xfrm>
            <a:off x="2411760" y="582130"/>
            <a:ext cx="3168352" cy="1406709"/>
          </a:xfrm>
          <a:prstGeom prst="down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วิธีดำเนินการศึกษา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ดมุมสี่เหลี่ยมผืนผ้าด้านทแยงมุม 4"/>
          <p:cNvSpPr/>
          <p:nvPr/>
        </p:nvSpPr>
        <p:spPr>
          <a:xfrm>
            <a:off x="467544" y="3212976"/>
            <a:ext cx="8496944" cy="3312368"/>
          </a:xfrm>
          <a:prstGeom prst="snip2DiagRect">
            <a:avLst/>
          </a:prstGeom>
          <a:solidFill>
            <a:schemeClr val="bg1"/>
          </a:solidFill>
          <a:ln>
            <a:solidFill>
              <a:srgbClr val="F83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แอป</a:t>
            </a:r>
            <a:r>
              <a:rPr lang="th-TH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พลิเค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ชัน เก็บ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ข้อมูลฉีดวัคซีนสัตว์เลี้ยง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แบบประเมินคุณภาพแอป</a:t>
            </a:r>
            <a:r>
              <a:rPr lang="th-TH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พลิเค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ชัน เก็บ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ข้อมูลฉีดวัคซีนสัตว์เลี้ยง 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ผู้เชี่ยวชาญ</a:t>
            </a:r>
            <a:endParaRPr lang="th-TH" sz="3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แบบประเมินความพึงพอใจของผู้ใช้แอปพลิเคชัน เก็บข้อมูลฉีดวัคซีนสัตว์เลี้ยง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2411760" y="2060848"/>
            <a:ext cx="3240360" cy="864096"/>
          </a:xfrm>
          <a:prstGeom prst="round2DiagRect">
            <a:avLst/>
          </a:prstGeom>
          <a:solidFill>
            <a:schemeClr val="bg1"/>
          </a:solidFill>
          <a:ln>
            <a:solidFill>
              <a:srgbClr val="68F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เครื่องมือที่ใช้ในการศึกษา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25833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80" y="0"/>
            <a:ext cx="915644" cy="1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กล่องข้อความ 7"/>
          <p:cNvSpPr txBox="1"/>
          <p:nvPr/>
        </p:nvSpPr>
        <p:spPr>
          <a:xfrm>
            <a:off x="271980" y="1772816"/>
            <a:ext cx="8044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ในขั้นตอนการศึกษานั้น ผู้ศึกษาได้ศึกษาในรูปแบบการพัฒนาระบบ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SDLC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Systems Development Life Cycle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) มีทั้งหมด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 ดังนี้</a:t>
            </a: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9" name="คำบรรยายภาพแบบลูกศรลง 8"/>
          <p:cNvSpPr/>
          <p:nvPr/>
        </p:nvSpPr>
        <p:spPr>
          <a:xfrm>
            <a:off x="1187624" y="696211"/>
            <a:ext cx="6480720" cy="936104"/>
          </a:xfrm>
          <a:prstGeom prst="downArrowCallout">
            <a:avLst/>
          </a:prstGeom>
          <a:solidFill>
            <a:schemeClr val="bg1"/>
          </a:solidFill>
          <a:ln>
            <a:solidFill>
              <a:srgbClr val="68F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การสร้างและการหาประสิทธิภาพของเครื่องมือที่ใช้ในการศึกษา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ลูกศรขวาท้ายขีด 10"/>
          <p:cNvSpPr/>
          <p:nvPr/>
        </p:nvSpPr>
        <p:spPr>
          <a:xfrm>
            <a:off x="467544" y="2924944"/>
            <a:ext cx="2715844" cy="1135285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การกำหนดปัญหา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2" name="ลูกศรขวาท้ายบาก 11"/>
          <p:cNvSpPr/>
          <p:nvPr/>
        </p:nvSpPr>
        <p:spPr>
          <a:xfrm>
            <a:off x="3681086" y="2924944"/>
            <a:ext cx="2520280" cy="1130954"/>
          </a:xfrm>
          <a:prstGeom prst="notchedRight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วิเคราะห์ระบบ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4" name="คำบรรยายภาพแบบลูกศรลง 13"/>
          <p:cNvSpPr/>
          <p:nvPr/>
        </p:nvSpPr>
        <p:spPr>
          <a:xfrm>
            <a:off x="6651768" y="2996952"/>
            <a:ext cx="2016224" cy="1089525"/>
          </a:xfrm>
          <a:prstGeom prst="downArrowCallou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5" name="คำบรรยายภาพแบบลูกศรลง 14"/>
          <p:cNvSpPr/>
          <p:nvPr/>
        </p:nvSpPr>
        <p:spPr>
          <a:xfrm>
            <a:off x="6671904" y="4279768"/>
            <a:ext cx="2160240" cy="1152128"/>
          </a:xfrm>
          <a:prstGeom prst="downArrowCallout">
            <a:avLst/>
          </a:prstGeom>
          <a:solidFill>
            <a:schemeClr val="bg1"/>
          </a:solidFill>
          <a:ln>
            <a:solidFill>
              <a:srgbClr val="F83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6" name="ลูกศรซ้าย 15"/>
          <p:cNvSpPr/>
          <p:nvPr/>
        </p:nvSpPr>
        <p:spPr>
          <a:xfrm>
            <a:off x="6228184" y="5373216"/>
            <a:ext cx="2603960" cy="1309472"/>
          </a:xfrm>
          <a:prstGeom prst="leftArrow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ทดสอบระบบ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7" name="ลูกศรซ้าย 16"/>
          <p:cNvSpPr/>
          <p:nvPr/>
        </p:nvSpPr>
        <p:spPr>
          <a:xfrm>
            <a:off x="3275856" y="5429192"/>
            <a:ext cx="2736304" cy="1312176"/>
          </a:xfrm>
          <a:prstGeom prst="leftArrow">
            <a:avLst/>
          </a:prstGeom>
          <a:solidFill>
            <a:schemeClr val="bg1"/>
          </a:solidFill>
          <a:ln>
            <a:solidFill>
              <a:srgbClr val="68F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การนำระบบไปใช้ </a:t>
            </a:r>
          </a:p>
        </p:txBody>
      </p:sp>
      <p:sp>
        <p:nvSpPr>
          <p:cNvPr id="19" name="เมฆ 18"/>
          <p:cNvSpPr/>
          <p:nvPr/>
        </p:nvSpPr>
        <p:spPr>
          <a:xfrm>
            <a:off x="271980" y="5433352"/>
            <a:ext cx="2916016" cy="1157634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การบำรุงรักษา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80" y="0"/>
            <a:ext cx="915644" cy="1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Callout 1"/>
          <p:cNvSpPr/>
          <p:nvPr/>
        </p:nvSpPr>
        <p:spPr>
          <a:xfrm>
            <a:off x="1475656" y="188640"/>
            <a:ext cx="6192688" cy="1584176"/>
          </a:xfrm>
          <a:prstGeom prst="downArrowCallou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การวิเคราะห์และออกแบบเชิงวัตถุโดยใช้ยูเอ็มแอล </a:t>
            </a:r>
            <a:b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Unified Modeling Language : UML)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769" y="1484784"/>
            <a:ext cx="3970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ยูส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เคสไดอะแกรม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Use-Case Diagram)</a:t>
            </a:r>
            <a:endParaRPr lang="th-TH" dirty="0"/>
          </a:p>
        </p:txBody>
      </p:sp>
      <p:pic>
        <p:nvPicPr>
          <p:cNvPr id="6" name="Picture 23" descr="D:\งานโปรเจค\New folder\New folder\ใหม่ๆๆ\Drawing1 clas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08004"/>
            <a:ext cx="6336704" cy="4733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80" y="0"/>
            <a:ext cx="915644" cy="1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1925" y="1628800"/>
            <a:ext cx="3428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ea typeface="Cordia New" panose="020B0304020202020204" pitchFamily="34" charset="-34"/>
              </a:rPr>
              <a:t>Activity </a:t>
            </a:r>
            <a:r>
              <a:rPr lang="en-US" dirty="0" smtClean="0">
                <a:latin typeface="TH SarabunPSK" panose="020B0500040200020003" pitchFamily="34" charset="-34"/>
                <a:ea typeface="Cordia New" panose="020B0304020202020204" pitchFamily="34" charset="-34"/>
              </a:rPr>
              <a:t>Diagram (</a:t>
            </a:r>
            <a:r>
              <a:rPr lang="th-TH" dirty="0" smtClean="0">
                <a:latin typeface="TH SarabunPSK" panose="020B0500040200020003" pitchFamily="34" charset="-34"/>
                <a:ea typeface="Cordia New" panose="020B0304020202020204" pitchFamily="34" charset="-34"/>
              </a:rPr>
              <a:t>อาสาปศุสัตว์</a:t>
            </a:r>
            <a:r>
              <a:rPr lang="en-US" dirty="0" smtClean="0">
                <a:latin typeface="TH SarabunPSK" panose="020B0500040200020003" pitchFamily="34" charset="-34"/>
                <a:ea typeface="Cordia New" panose="020B0304020202020204" pitchFamily="34" charset="-34"/>
              </a:rPr>
              <a:t>)</a:t>
            </a:r>
            <a:endParaRPr lang="th-TH" dirty="0"/>
          </a:p>
        </p:txBody>
      </p:sp>
      <p:sp>
        <p:nvSpPr>
          <p:cNvPr id="6" name="Down Arrow Callout 5"/>
          <p:cNvSpPr/>
          <p:nvPr/>
        </p:nvSpPr>
        <p:spPr>
          <a:xfrm>
            <a:off x="1475656" y="188640"/>
            <a:ext cx="6192688" cy="1584176"/>
          </a:xfrm>
          <a:prstGeom prst="down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การวิเคราะห์และออกแบบเชิงวัตถุโดยใช้ยูเอ็มแอล </a:t>
            </a:r>
            <a:b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Unified Modeling Language : UML)</a:t>
            </a:r>
            <a:endParaRPr lang="th-TH" sz="3200" dirty="0">
              <a:solidFill>
                <a:schemeClr val="tx1"/>
              </a:solidFill>
            </a:endParaRPr>
          </a:p>
        </p:txBody>
      </p:sp>
      <p:pic>
        <p:nvPicPr>
          <p:cNvPr id="7" name="รูปภาพ 7" descr="D:\งานโปรเจค\Drawing1 aaaaaฟฟฟฟฟฟ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37353"/>
            <a:ext cx="5904656" cy="4020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3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80" y="0"/>
            <a:ext cx="915644" cy="1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Callout 4"/>
          <p:cNvSpPr/>
          <p:nvPr/>
        </p:nvSpPr>
        <p:spPr>
          <a:xfrm>
            <a:off x="1475656" y="188640"/>
            <a:ext cx="6192688" cy="1584176"/>
          </a:xfrm>
          <a:prstGeom prst="down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การวิเคราะห์และออกแบบเชิงวัตถุโดยใช้ยูเอ็มแอล </a:t>
            </a:r>
            <a:b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Unified Modeling Language : UML)</a:t>
            </a:r>
            <a:endParaRPr lang="th-TH" sz="3200" dirty="0">
              <a:solidFill>
                <a:schemeClr val="tx1"/>
              </a:solidFill>
            </a:endParaRPr>
          </a:p>
        </p:txBody>
      </p:sp>
      <p:pic>
        <p:nvPicPr>
          <p:cNvPr id="6" name="รูปภาพ 8" descr="D:\งานโปรเจค\Drawing4กกกกก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37353"/>
            <a:ext cx="6480719" cy="42670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11925" y="1628800"/>
            <a:ext cx="3428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ea typeface="Cordia New" panose="020B0304020202020204" pitchFamily="34" charset="-34"/>
              </a:rPr>
              <a:t>Activity </a:t>
            </a:r>
            <a:r>
              <a:rPr lang="en-US" dirty="0" smtClean="0">
                <a:latin typeface="TH SarabunPSK" panose="020B0500040200020003" pitchFamily="34" charset="-34"/>
                <a:ea typeface="Cordia New" panose="020B0304020202020204" pitchFamily="34" charset="-34"/>
              </a:rPr>
              <a:t>Diagram (</a:t>
            </a:r>
            <a:r>
              <a:rPr lang="th-TH" dirty="0" smtClean="0">
                <a:latin typeface="TH SarabunPSK" panose="020B0500040200020003" pitchFamily="34" charset="-34"/>
                <a:ea typeface="Cordia New" panose="020B0304020202020204" pitchFamily="34" charset="-34"/>
              </a:rPr>
              <a:t>ผู้ดูแลระบบ</a:t>
            </a:r>
            <a:r>
              <a:rPr lang="en-US" dirty="0" smtClean="0">
                <a:latin typeface="TH SarabunPSK" panose="020B0500040200020003" pitchFamily="34" charset="-34"/>
                <a:ea typeface="Cordia New" panose="020B0304020202020204" pitchFamily="34" charset="-34"/>
              </a:rPr>
              <a:t>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22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80" y="0"/>
            <a:ext cx="915644" cy="1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Callout 4"/>
          <p:cNvSpPr/>
          <p:nvPr/>
        </p:nvSpPr>
        <p:spPr>
          <a:xfrm>
            <a:off x="1475656" y="188640"/>
            <a:ext cx="6192688" cy="1584176"/>
          </a:xfrm>
          <a:prstGeom prst="down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การวิเคราะห์และออกแบบเชิงวัตถุโดยใช้ยูเอ็มแอล </a:t>
            </a:r>
            <a:b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Unified Modeling Language : UML)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628800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H SarabunPSK" panose="020B0500040200020003" pitchFamily="34" charset="-34"/>
                <a:ea typeface="Cordia New" panose="020B0304020202020204" pitchFamily="34" charset="-34"/>
              </a:rPr>
              <a:t> Sequence Diagram (</a:t>
            </a:r>
            <a:r>
              <a:rPr lang="th-TH" dirty="0" smtClean="0">
                <a:latin typeface="TH SarabunPSK" panose="020B0500040200020003" pitchFamily="34" charset="-34"/>
                <a:ea typeface="Cordia New" panose="020B0304020202020204" pitchFamily="34" charset="-34"/>
              </a:rPr>
              <a:t>ผู้ใช้งาน</a:t>
            </a:r>
            <a:r>
              <a:rPr lang="en-US" dirty="0" smtClean="0">
                <a:latin typeface="TH SarabunPSK" panose="020B0500040200020003" pitchFamily="34" charset="-34"/>
                <a:ea typeface="Cordia New" panose="020B0304020202020204" pitchFamily="34" charset="-34"/>
              </a:rPr>
              <a:t>)</a:t>
            </a:r>
            <a:endParaRPr lang="th-TH" dirty="0"/>
          </a:p>
        </p:txBody>
      </p:sp>
      <p:pic>
        <p:nvPicPr>
          <p:cNvPr id="6" name="Picture 16" descr="D:\งานโปรเจค\New folder\New folder\ใหม่ๆๆ\Drawing1กกกก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61234"/>
            <a:ext cx="7488832" cy="4408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80" y="0"/>
            <a:ext cx="915644" cy="1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Callout 4"/>
          <p:cNvSpPr/>
          <p:nvPr/>
        </p:nvSpPr>
        <p:spPr>
          <a:xfrm>
            <a:off x="1475656" y="188640"/>
            <a:ext cx="6192688" cy="1584176"/>
          </a:xfrm>
          <a:prstGeom prst="downArrowCallou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การวิเคราะห์และออกแบบเชิงวัตถุโดยใช้ยูเอ็มแอล </a:t>
            </a:r>
            <a:b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Unified Modeling Language : UML)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511206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H SarabunPSK" panose="020B0500040200020003" pitchFamily="34" charset="-34"/>
                <a:ea typeface="Cordia New" panose="020B0304020202020204" pitchFamily="34" charset="-34"/>
              </a:rPr>
              <a:t> Sequence Diagram </a:t>
            </a:r>
            <a:r>
              <a:rPr lang="th-TH" dirty="0" smtClean="0">
                <a:latin typeface="TH SarabunPSK" panose="020B0500040200020003" pitchFamily="34" charset="-34"/>
                <a:ea typeface="Cordia New" panose="020B0304020202020204" pitchFamily="34" charset="-34"/>
              </a:rPr>
              <a:t>(ผู้ดูแลระบบ)</a:t>
            </a:r>
            <a:endParaRPr lang="th-TH" dirty="0"/>
          </a:p>
        </p:txBody>
      </p:sp>
      <p:pic>
        <p:nvPicPr>
          <p:cNvPr id="6" name="Picture 15" descr="D:\งานโปรเจค\New folder\New folder\ใหม่ๆๆ\Drawing admi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34426"/>
            <a:ext cx="7128792" cy="4570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6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80" y="0"/>
            <a:ext cx="915644" cy="1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Callout 4"/>
          <p:cNvSpPr/>
          <p:nvPr/>
        </p:nvSpPr>
        <p:spPr>
          <a:xfrm>
            <a:off x="1475656" y="188640"/>
            <a:ext cx="6480720" cy="1728192"/>
          </a:xfrm>
          <a:prstGeom prst="down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การวิเคราะห์และออกแบบเชิงวัตถุโดยใช้ยูเอ็มแอล </a:t>
            </a:r>
            <a:br>
              <a:rPr lang="th-TH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Unified Modeling Language : UML)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843" y="1655222"/>
            <a:ext cx="1665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Class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Diagram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13" descr="D:\งานโปรเจค\New folder\New folder\ใหม่ๆๆ\Drawing1ccccs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91744"/>
            <a:ext cx="7272808" cy="4666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0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ตัวแทนเนื้อหา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0" y="0"/>
            <a:ext cx="915644" cy="1164263"/>
          </a:xfrm>
        </p:spPr>
      </p:pic>
      <p:sp>
        <p:nvSpPr>
          <p:cNvPr id="4" name="แผนผังลําดับงาน: การตัดสินใจ 3"/>
          <p:cNvSpPr/>
          <p:nvPr/>
        </p:nvSpPr>
        <p:spPr>
          <a:xfrm>
            <a:off x="1331640" y="322479"/>
            <a:ext cx="5277272" cy="1296144"/>
          </a:xfrm>
          <a:prstGeom prst="flowChartDecision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</a:rPr>
              <a:t>หลักการและเหตุผล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6" name="มนมุมสี่เหลี่ยมผืนผ้าด้านทแยงมุม 5"/>
          <p:cNvSpPr/>
          <p:nvPr/>
        </p:nvSpPr>
        <p:spPr>
          <a:xfrm>
            <a:off x="179512" y="2276872"/>
            <a:ext cx="8640960" cy="3600400"/>
          </a:xfrm>
          <a:prstGeom prst="round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r>
              <a:rPr lang="th-TH" dirty="0" smtClean="0">
                <a:cs typeface="TH SarabunPSK" panose="020B0500040200020003"/>
              </a:rPr>
              <a:t>	การ</a:t>
            </a:r>
            <a:r>
              <a:rPr lang="th-TH" dirty="0">
                <a:cs typeface="TH SarabunPSK" panose="020B0500040200020003"/>
              </a:rPr>
              <a:t>ฉีดวัคซีนในสัตว์เลี้ยงเป็นสิ่งจำเป็นอย่างยิ่ง </a:t>
            </a:r>
            <a:r>
              <a:rPr lang="th-TH" dirty="0" smtClean="0">
                <a:cs typeface="TH SarabunPSK" panose="020B0500040200020003"/>
              </a:rPr>
              <a:t>เพราะจะลด</a:t>
            </a:r>
            <a:r>
              <a:rPr lang="th-TH" dirty="0">
                <a:cs typeface="TH SarabunPSK" panose="020B0500040200020003"/>
              </a:rPr>
              <a:t>โอกาสที่จะเกิดโรคติดต่อ โดยที่วัคซีนจะกระตุ้นให้ร่างกายสร้างภูมิคุ้นกันโรคแก่สัตว์ สารที่อยู่ในวัคซีนที่กระตุ้นให้ร่างกายสร้างภูมิคุ้มกัน เรียกว่า สารก่อภูมิ</a:t>
            </a:r>
            <a:r>
              <a:rPr lang="th-TH" dirty="0" smtClean="0">
                <a:cs typeface="TH SarabunPSK" panose="020B0500040200020003"/>
              </a:rPr>
              <a:t>ต้านทานโรคติดต่อ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จะสังเกตได้ว่าแต่ล่ะหมู่บ้านและครอบครัวจะต้องมีสัตว์เลี้ยง ซึ่งโรคต่างๆที่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เกิดขึ้นกับ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สัตว์ที่มากับสัตว์แล้วสัตว์ยังถือเป็นพาหะสำคัญที่นำโรคมาสู่คนได้ ดังนั้นทางกรมปศุสัตว์ต้องเข้ามามีบทบาทในการป้องกัน รักษาและฉีดวัคซีนป้องกันโรคไม่ให้เกิดโรคกับสัตว์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เลี้ยง</a:t>
            </a:r>
          </a:p>
          <a:p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80" y="0"/>
            <a:ext cx="915644" cy="1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Ribbon 4"/>
          <p:cNvSpPr/>
          <p:nvPr/>
        </p:nvSpPr>
        <p:spPr>
          <a:xfrm>
            <a:off x="1331640" y="260648"/>
            <a:ext cx="6120680" cy="1080120"/>
          </a:xfrm>
          <a:prstGeom prst="ribbon">
            <a:avLst>
              <a:gd name="adj1" fmla="val 32683"/>
              <a:gd name="adj2" fmla="val 50000"/>
            </a:avLst>
          </a:prstGeom>
          <a:noFill/>
          <a:ln>
            <a:solidFill>
              <a:srgbClr val="F83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ออกแบบหน้าจอ 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098" y="1628800"/>
            <a:ext cx="4451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ea typeface="Cordia New" panose="020B0304020202020204" pitchFamily="34" charset="-34"/>
                <a:cs typeface="TH SarabunPSK" panose="020B0500040200020003" pitchFamily="34" charset="-34"/>
              </a:rPr>
              <a:t>หน้าจอเข้าสู่ระบบก่อนเข้าใช้งานแอปพลิเคชัน</a:t>
            </a:r>
            <a:endParaRPr lang="th-TH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094259"/>
            <a:ext cx="2664296" cy="457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80" y="0"/>
            <a:ext cx="915644" cy="1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3664" y="15816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หน้าจอลงทะเบียนของแอปพลิเคชัน ฉีดวัคซีนสัตว์เลี้ยงของอาสาปศุสัตว์ประจำหมู่บ้าน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Down Ribbon 7"/>
          <p:cNvSpPr/>
          <p:nvPr/>
        </p:nvSpPr>
        <p:spPr>
          <a:xfrm>
            <a:off x="1331640" y="260648"/>
            <a:ext cx="6120680" cy="1080120"/>
          </a:xfrm>
          <a:prstGeom prst="ribbon">
            <a:avLst>
              <a:gd name="adj1" fmla="val 32683"/>
              <a:gd name="adj2" fmla="val 50000"/>
            </a:avLst>
          </a:prstGeom>
          <a:noFill/>
          <a:ln>
            <a:solidFill>
              <a:srgbClr val="F83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ออกแบบหน้าจอ </a:t>
            </a:r>
            <a:endParaRPr lang="th-TH" sz="3600" dirty="0">
              <a:solidFill>
                <a:schemeClr val="tx1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8701"/>
            <a:ext cx="26955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80" y="0"/>
            <a:ext cx="915644" cy="1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9517" y="165580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หน้าจอเมนูของ แอปพลิเคชัน ฉีดวัคซีนสัตว์เลี้ยงของอาสาปศุสัตว์ประจำ</a:t>
            </a: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หมู่บ้าน</a:t>
            </a:r>
          </a:p>
          <a:p>
            <a:pPr>
              <a:spcAft>
                <a:spcPts val="0"/>
              </a:spcAft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เมื่อเข้าสู่ระบบเรียบร้อย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05" y="1832307"/>
            <a:ext cx="2570651" cy="4837053"/>
          </a:xfrm>
          <a:prstGeom prst="rect">
            <a:avLst/>
          </a:prstGeom>
        </p:spPr>
      </p:pic>
      <p:sp>
        <p:nvSpPr>
          <p:cNvPr id="7" name="Down Ribbon 6"/>
          <p:cNvSpPr/>
          <p:nvPr/>
        </p:nvSpPr>
        <p:spPr>
          <a:xfrm>
            <a:off x="1331640" y="260648"/>
            <a:ext cx="6120680" cy="1080120"/>
          </a:xfrm>
          <a:prstGeom prst="ribbon">
            <a:avLst>
              <a:gd name="adj1" fmla="val 32683"/>
              <a:gd name="adj2" fmla="val 50000"/>
            </a:avLst>
          </a:prstGeom>
          <a:noFill/>
          <a:ln>
            <a:solidFill>
              <a:srgbClr val="F83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ออกแบบหน้าจอ </a:t>
            </a:r>
            <a:endParaRPr lang="th-TH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80" y="0"/>
            <a:ext cx="915644" cy="1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0520" y="1772816"/>
            <a:ext cx="2872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>
                <a:ea typeface="Cordia New" panose="020B0304020202020204" pitchFamily="34" charset="-34"/>
                <a:cs typeface="TH SarabunPSK" panose="020B0500040200020003" pitchFamily="34" charset="-34"/>
              </a:rPr>
              <a:t>หน้าจอบันทึกข้อมูลสัตว์เลี้ยง</a:t>
            </a:r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455" y="1628800"/>
            <a:ext cx="2642697" cy="4960749"/>
          </a:xfrm>
          <a:prstGeom prst="rect">
            <a:avLst/>
          </a:prstGeom>
        </p:spPr>
      </p:pic>
      <p:sp>
        <p:nvSpPr>
          <p:cNvPr id="8" name="Down Ribbon 7"/>
          <p:cNvSpPr/>
          <p:nvPr/>
        </p:nvSpPr>
        <p:spPr>
          <a:xfrm>
            <a:off x="1331640" y="260648"/>
            <a:ext cx="6120680" cy="1080120"/>
          </a:xfrm>
          <a:prstGeom prst="ribbon">
            <a:avLst>
              <a:gd name="adj1" fmla="val 32683"/>
              <a:gd name="adj2" fmla="val 50000"/>
            </a:avLst>
          </a:prstGeom>
          <a:noFill/>
          <a:ln>
            <a:solidFill>
              <a:srgbClr val="F83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ออกแบบหน้าจอ </a:t>
            </a:r>
            <a:endParaRPr lang="th-TH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80" y="0"/>
            <a:ext cx="915644" cy="1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1980" y="1582148"/>
            <a:ext cx="3288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ea typeface="Cordia New" panose="020B0304020202020204" pitchFamily="34" charset="-34"/>
                <a:cs typeface="TH SarabunPSK" panose="020B0500040200020003" pitchFamily="34" charset="-34"/>
              </a:rPr>
              <a:t>หน้าจอการรับวัคซีนของสัตว์เลี้ยง</a:t>
            </a:r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00808"/>
            <a:ext cx="2592288" cy="5090931"/>
          </a:xfrm>
          <a:prstGeom prst="rect">
            <a:avLst/>
          </a:prstGeom>
        </p:spPr>
      </p:pic>
      <p:sp>
        <p:nvSpPr>
          <p:cNvPr id="8" name="Down Ribbon 7"/>
          <p:cNvSpPr/>
          <p:nvPr/>
        </p:nvSpPr>
        <p:spPr>
          <a:xfrm>
            <a:off x="1331640" y="260648"/>
            <a:ext cx="6120680" cy="1080120"/>
          </a:xfrm>
          <a:prstGeom prst="ribbon">
            <a:avLst>
              <a:gd name="adj1" fmla="val 32683"/>
              <a:gd name="adj2" fmla="val 50000"/>
            </a:avLst>
          </a:prstGeom>
          <a:noFill/>
          <a:ln>
            <a:solidFill>
              <a:srgbClr val="F83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ออกแบบหน้าจอ </a:t>
            </a:r>
            <a:endParaRPr lang="th-TH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80" y="0"/>
            <a:ext cx="915644" cy="1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5662" y="1700808"/>
            <a:ext cx="2860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ea typeface="Cordia New" panose="020B0304020202020204" pitchFamily="34" charset="-34"/>
                <a:cs typeface="TH SarabunPSK" panose="020B0500040200020003" pitchFamily="34" charset="-34"/>
              </a:rPr>
              <a:t>หน้าจอดูประวัติการรับวัคซีน</a:t>
            </a:r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47921"/>
            <a:ext cx="2736304" cy="5105783"/>
          </a:xfrm>
          <a:prstGeom prst="rect">
            <a:avLst/>
          </a:prstGeom>
        </p:spPr>
      </p:pic>
      <p:sp>
        <p:nvSpPr>
          <p:cNvPr id="8" name="Down Ribbon 7"/>
          <p:cNvSpPr/>
          <p:nvPr/>
        </p:nvSpPr>
        <p:spPr>
          <a:xfrm>
            <a:off x="1331640" y="260648"/>
            <a:ext cx="6120680" cy="1080120"/>
          </a:xfrm>
          <a:prstGeom prst="ribbon">
            <a:avLst>
              <a:gd name="adj1" fmla="val 32683"/>
              <a:gd name="adj2" fmla="val 50000"/>
            </a:avLst>
          </a:prstGeom>
          <a:noFill/>
          <a:ln>
            <a:solidFill>
              <a:srgbClr val="F83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ออกแบบหน้าจอ </a:t>
            </a:r>
            <a:endParaRPr lang="th-TH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80" y="0"/>
            <a:ext cx="915644" cy="1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ม้วนกระดาษแนวนอน 4"/>
          <p:cNvSpPr/>
          <p:nvPr/>
        </p:nvSpPr>
        <p:spPr>
          <a:xfrm>
            <a:off x="1619672" y="892476"/>
            <a:ext cx="4968552" cy="1080120"/>
          </a:xfrm>
          <a:prstGeom prst="horizontalScrol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</a:rPr>
              <a:t>สถิติที่ใช้ในการวิเคราะห์ข้อมูล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23928" y="3167390"/>
            <a:ext cx="781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</a:t>
            </a:r>
            <a:endParaRPr lang="th-TH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611560" y="2348880"/>
            <a:ext cx="7848872" cy="4320480"/>
          </a:xfrm>
          <a:prstGeom prst="round2DiagRect">
            <a:avLst/>
          </a:prstGeom>
          <a:ln>
            <a:solidFill>
              <a:srgbClr val="00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633760" y="2916233"/>
            <a:ext cx="43169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6263" algn="l"/>
                <a:tab pos="804863" algn="l"/>
                <a:tab pos="1033463" algn="l"/>
                <a:tab pos="1262063" algn="l"/>
                <a:tab pos="1490663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1.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ค่าเฉลี่ย 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Mean)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ใช้สูตร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75432" y="4544541"/>
                <a:ext cx="6336704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200" b="1" dirty="0" smtClean="0">
                    <a:latin typeface="TH SarabunPSK" pitchFamily="34" charset="-34"/>
                    <a:cs typeface="TH SarabunPSK" pitchFamily="34" charset="-34"/>
                  </a:rPr>
                  <a:t>เมื่อ</a:t>
                </a:r>
                <a:r>
                  <a:rPr lang="en-US" sz="3200" b="1" dirty="0" smtClean="0">
                    <a:latin typeface="TH SarabunPSK" pitchFamily="34" charset="-34"/>
                    <a:cs typeface="TH SarabunPSK" pitchFamily="34" charset="-34"/>
                  </a:rPr>
                  <a:t>   </a:t>
                </a:r>
                <a:r>
                  <a:rPr lang="th-TH" sz="3200" b="1" dirty="0" smtClean="0">
                    <a:latin typeface="TH SarabunPSK" pitchFamily="34" charset="-34"/>
                    <a:cs typeface="TH SarabunPSK" pitchFamily="34" charset="-34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h-TH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/>
                          </a:rPr>
                          <m:t>𝐗</m:t>
                        </m:r>
                      </m:e>
                    </m:acc>
                  </m:oMath>
                </a14:m>
                <a:r>
                  <a:rPr lang="en-US" sz="3200" b="1" dirty="0" smtClean="0">
                    <a:latin typeface="TH SarabunPSK" pitchFamily="34" charset="-34"/>
                    <a:cs typeface="TH SarabunPSK" pitchFamily="34" charset="-34"/>
                  </a:rPr>
                  <a:t>    </a:t>
                </a:r>
                <a:r>
                  <a:rPr lang="th-TH" sz="3200" b="1" dirty="0" smtClean="0">
                    <a:latin typeface="TH SarabunPSK" pitchFamily="34" charset="-34"/>
                    <a:cs typeface="TH SarabunPSK" pitchFamily="34" charset="-34"/>
                  </a:rPr>
                  <a:t>แทน ค่าเฉลี่ย</a:t>
                </a:r>
                <a:endParaRPr lang="en-US" sz="3200" b="1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r>
                  <a:rPr lang="en-US" sz="3200" b="1" dirty="0" smtClean="0">
                    <a:latin typeface="TH SarabunPSK" pitchFamily="34" charset="-34"/>
                    <a:cs typeface="TH SarabunPSK" pitchFamily="34" charset="-34"/>
                  </a:rPr>
                  <a:t>	      </a:t>
                </a:r>
                <a:r>
                  <a:rPr lang="th-TH" sz="3200" b="1" dirty="0" smtClean="0">
                    <a:latin typeface="TH SarabunPSK" pitchFamily="34" charset="-34"/>
                    <a:cs typeface="TH SarabunPSK" pitchFamily="34" charset="-34"/>
                  </a:rPr>
                  <a:t>แทน</a:t>
                </a:r>
                <a:r>
                  <a:rPr lang="en-US" sz="3200" b="1" dirty="0" smtClean="0"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3200" b="1" dirty="0" smtClean="0">
                    <a:latin typeface="TH SarabunPSK" pitchFamily="34" charset="-34"/>
                    <a:cs typeface="TH SarabunPSK" pitchFamily="34" charset="-34"/>
                  </a:rPr>
                  <a:t>ผลรวม</a:t>
                </a:r>
                <a:r>
                  <a:rPr lang="th-TH" sz="3200" b="1" dirty="0">
                    <a:latin typeface="TH SarabunPSK" pitchFamily="34" charset="-34"/>
                    <a:cs typeface="TH SarabunPSK" pitchFamily="34" charset="-34"/>
                  </a:rPr>
                  <a:t>ของคะแนนทั้งหมดใน</a:t>
                </a:r>
                <a:r>
                  <a:rPr lang="th-TH" sz="3200" b="1" dirty="0" smtClean="0">
                    <a:latin typeface="TH SarabunPSK" pitchFamily="34" charset="-34"/>
                    <a:cs typeface="TH SarabunPSK" pitchFamily="34" charset="-34"/>
                  </a:rPr>
                  <a:t>กลุ่ม</a:t>
                </a:r>
                <a:endParaRPr lang="en-US" sz="3200" b="1" dirty="0" smtClean="0">
                  <a:latin typeface="TH SarabunPSK" pitchFamily="34" charset="-34"/>
                  <a:cs typeface="TH SarabunPSK" pitchFamily="34" charset="-34"/>
                </a:endParaRPr>
              </a:p>
              <a:p>
                <a:r>
                  <a:rPr lang="en-US" sz="3200" b="1" dirty="0" smtClean="0">
                    <a:latin typeface="TH SarabunPSK" pitchFamily="34" charset="-34"/>
                    <a:cs typeface="TH SarabunPSK" pitchFamily="34" charset="-34"/>
                  </a:rPr>
                  <a:t>         </a:t>
                </a:r>
                <a:r>
                  <a:rPr lang="en-US" sz="4000" b="1" dirty="0" smtClean="0">
                    <a:latin typeface="TH SarabunPSK" pitchFamily="34" charset="-34"/>
                    <a:cs typeface="TH SarabunPSK" pitchFamily="34" charset="-34"/>
                  </a:rPr>
                  <a:t>N</a:t>
                </a:r>
                <a:r>
                  <a:rPr lang="en-US" sz="3200" b="1" dirty="0" smtClean="0">
                    <a:latin typeface="TH SarabunPSK" pitchFamily="34" charset="-34"/>
                    <a:cs typeface="TH SarabunPSK" pitchFamily="34" charset="-34"/>
                  </a:rPr>
                  <a:t>    </a:t>
                </a:r>
                <a:r>
                  <a:rPr lang="th-TH" sz="3200" b="1" dirty="0" smtClean="0">
                    <a:latin typeface="TH SarabunPSK" pitchFamily="34" charset="-34"/>
                    <a:cs typeface="TH SarabunPSK" pitchFamily="34" charset="-34"/>
                  </a:rPr>
                  <a:t>แทน</a:t>
                </a:r>
                <a:r>
                  <a:rPr lang="en-US" sz="3200" b="1" dirty="0" smtClean="0"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3200" b="1" dirty="0" smtClean="0">
                    <a:latin typeface="TH SarabunPSK" pitchFamily="34" charset="-34"/>
                    <a:cs typeface="TH SarabunPSK" pitchFamily="34" charset="-34"/>
                  </a:rPr>
                  <a:t>จำนวน</a:t>
                </a:r>
                <a:r>
                  <a:rPr lang="th-TH" sz="3200" b="1" dirty="0">
                    <a:latin typeface="TH SarabunPSK" pitchFamily="34" charset="-34"/>
                    <a:cs typeface="TH SarabunPSK" pitchFamily="34" charset="-34"/>
                  </a:rPr>
                  <a:t>คะแนนในกลุ่ม</a:t>
                </a:r>
                <a:r>
                  <a:rPr lang="en-US" sz="3200" b="1" dirty="0"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en-US" sz="3200" b="1" dirty="0" smtClean="0"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en-US" sz="3200" b="1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32" y="4544541"/>
                <a:ext cx="6336704" cy="1692771"/>
              </a:xfrm>
              <a:prstGeom prst="rect">
                <a:avLst/>
              </a:prstGeom>
              <a:blipFill>
                <a:blip r:embed="rId4"/>
                <a:stretch>
                  <a:fillRect l="-2502" t="-4676" b="-1438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994712" y="3692077"/>
            <a:ext cx="1314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=           </a:t>
            </a:r>
            <a:endParaRPr lang="th-TH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199195"/>
              </p:ext>
            </p:extLst>
          </p:nvPr>
        </p:nvGraphicFramePr>
        <p:xfrm>
          <a:off x="2699792" y="3676461"/>
          <a:ext cx="360040" cy="440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5" imgW="164957" imgH="203024" progId="Equation.3">
                  <p:embed/>
                </p:oleObj>
              </mc:Choice>
              <mc:Fallback>
                <p:oleObj name="Equation" r:id="rId5" imgW="164957" imgH="203024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676461"/>
                        <a:ext cx="360040" cy="4400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775223"/>
              </p:ext>
            </p:extLst>
          </p:nvPr>
        </p:nvGraphicFramePr>
        <p:xfrm>
          <a:off x="3419872" y="3625245"/>
          <a:ext cx="611188" cy="739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7" imgW="368280" imgH="431640" progId="Equation.3">
                  <p:embed/>
                </p:oleObj>
              </mc:Choice>
              <mc:Fallback>
                <p:oleObj name="Equation" r:id="rId7" imgW="368280" imgH="43164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625245"/>
                        <a:ext cx="611188" cy="7398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30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80" y="0"/>
            <a:ext cx="915644" cy="1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ม้วนกระดาษแนวนอน 4"/>
          <p:cNvSpPr/>
          <p:nvPr/>
        </p:nvSpPr>
        <p:spPr>
          <a:xfrm>
            <a:off x="1403648" y="692696"/>
            <a:ext cx="4968552" cy="1080120"/>
          </a:xfrm>
          <a:prstGeom prst="horizontalScrol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</a:rPr>
              <a:t>สถิติที่ใช้ในการวิเคราะห์ข้อมูล 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286884" y="2334260"/>
            <a:ext cx="8404476" cy="4320480"/>
          </a:xfrm>
          <a:prstGeom prst="round2DiagRect">
            <a:avLst/>
          </a:prstGeom>
          <a:ln>
            <a:solidFill>
              <a:srgbClr val="F2FF4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181152" y="2420888"/>
            <a:ext cx="50405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  <a:tab pos="804863" algn="l"/>
                <a:tab pos="1033463" algn="l"/>
                <a:tab pos="1262063" algn="l"/>
                <a:tab pos="1490663" algn="l"/>
              </a:tabLst>
            </a:pPr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2. </a:t>
            </a:r>
            <a:r>
              <a:rPr lang="th-TH" sz="32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ส่วน</a:t>
            </a:r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เบี่ยงเบนมาตรฐาน (</a:t>
            </a:r>
            <a:r>
              <a:rPr lang="en-US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S.D.) </a:t>
            </a:r>
            <a:r>
              <a:rPr lang="th-TH" sz="32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ใช้</a:t>
            </a:r>
            <a:r>
              <a:rPr lang="th-TH" sz="32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สูตร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64872" y="2943979"/>
                <a:ext cx="2407328" cy="1183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0">
                                  <a:latin typeface="Cambria Math"/>
                                </a:rPr>
                                <m:t>𝐍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0">
                                          <a:latin typeface="Cambria Math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en-US" sz="2400" b="1" i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400" b="1" i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limLoc m:val="undOvr"/>
                                              <m:subHide m:val="on"/>
                                              <m:supHide m:val="on"/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r>
                                                <a:rPr lang="en-US" sz="2400" b="1" i="0">
                                                  <a:latin typeface="Cambria Math"/>
                                                </a:rPr>
                                                <m:t>𝐱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1" i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2400" b="1" i="0">
                                  <a:latin typeface="Cambria Math"/>
                                </a:rPr>
                                <m:t>𝐍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>
                                      <a:latin typeface="Cambria Math"/>
                                    </a:rPr>
                                    <m:t>𝐍</m:t>
                                  </m:r>
                                  <m:r>
                                    <a:rPr lang="en-US" sz="2400" b="1" i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1" i="0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US" sz="2400" b="1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872" y="2943979"/>
                <a:ext cx="2407328" cy="11835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564432" y="3243357"/>
            <a:ext cx="2316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จากสูตร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 S.D.  =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1152" y="4175660"/>
            <a:ext cx="63367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เมื่อ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3200" dirty="0" smtClean="0"/>
              <a:t>S.D.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แทน ส่วนเบี่ยงเบน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มาตรฐาน</a:t>
            </a:r>
          </a:p>
          <a:p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      X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แทน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คะแนนแต่ละตัว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      N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แทน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จำนวนคะแนนในกลุ่ม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          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แทน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ผลรวม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        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5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รูปภาพ 96" descr="12910052_1018068404934974_844134536_n_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87" y="1830660"/>
            <a:ext cx="2733675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987825" y="1830659"/>
            <a:ext cx="2763738" cy="445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17887" y="6945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17887" y="11517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17887" y="59904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7" name="ลูกศรซ้าย-ขวา 6"/>
          <p:cNvSpPr/>
          <p:nvPr/>
        </p:nvSpPr>
        <p:spPr>
          <a:xfrm>
            <a:off x="2483768" y="188640"/>
            <a:ext cx="3816424" cy="1440160"/>
          </a:xfrm>
          <a:prstGeom prst="leftRightArrow">
            <a:avLst/>
          </a:prstGeom>
          <a:noFill/>
          <a:ln>
            <a:solidFill>
              <a:srgbClr val="F83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ผลการพัฒนาระบบ</a:t>
            </a:r>
            <a:endParaRPr lang="en-US" sz="36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341678" y="1621305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แสดงหน้าจอเข้าสู่ระบบ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788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43808" y="15316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3073" name="รูปภาพ 97" descr="12910495_1018068388268309_1893179678_n_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2771775" cy="497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43808" y="65322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43808" y="1531639"/>
            <a:ext cx="2771775" cy="445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699792" y="762109"/>
            <a:ext cx="3024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/>
              <a:t>แสดง</a:t>
            </a:r>
            <a:r>
              <a:rPr lang="th-TH" sz="3200" dirty="0" smtClean="0"/>
              <a:t>หน้าลงทะเบียน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4775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0" y="0"/>
            <a:ext cx="915644" cy="1164263"/>
          </a:xfrm>
        </p:spPr>
      </p:pic>
      <p:sp>
        <p:nvSpPr>
          <p:cNvPr id="5" name="แผนผังลําดับงาน: การตัดสินใจ 3"/>
          <p:cNvSpPr/>
          <p:nvPr/>
        </p:nvSpPr>
        <p:spPr>
          <a:xfrm>
            <a:off x="1331640" y="322479"/>
            <a:ext cx="6192688" cy="1296144"/>
          </a:xfrm>
          <a:prstGeom prst="flowChartDecision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</a:rPr>
              <a:t>หลักการและ</a:t>
            </a:r>
            <a:r>
              <a:rPr lang="th-TH" sz="3600" b="1" dirty="0" smtClean="0">
                <a:solidFill>
                  <a:schemeClr val="tx1"/>
                </a:solidFill>
              </a:rPr>
              <a:t>เหตุผล ต่อ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271980" y="1988840"/>
            <a:ext cx="8476484" cy="4104456"/>
          </a:xfrm>
          <a:prstGeom prst="round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cs typeface="TH SarabunPSK" panose="020B0500040200020003"/>
              </a:rPr>
              <a:t>	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จากระบบงานเดิมของอาสาปศุ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สัตว์ จาก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การเก็บข้อมูลหรือบันทึก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ข้อมูลจะ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ใช้การจดบันทึกและเก็บไว้ในแฟ้ม</a:t>
            </a:r>
            <a:r>
              <a:rPr lang="th-TH" dirty="0">
                <a:cs typeface="TH SarabunPSK" panose="020B0500040200020003"/>
              </a:rPr>
              <a:t>เอกสารซึ่งอาจเกิดปัญหาตามมา เช่นค้นหาข้อมูลไม่เจอเสียเวลาในการค้นหาข้อมูลง่ายต่อการสูญ</a:t>
            </a:r>
            <a:r>
              <a:rPr lang="th-TH" dirty="0" smtClean="0">
                <a:cs typeface="TH SarabunPSK" panose="020B0500040200020003"/>
              </a:rPr>
              <a:t>หาย จาก</a:t>
            </a:r>
            <a:r>
              <a:rPr lang="th-TH" dirty="0">
                <a:cs typeface="TH SarabunPSK" panose="020B0500040200020003"/>
              </a:rPr>
              <a:t>ปัญหาดังกว่าผู้ศึกษาจึงมีแนวคิดที่จะพัฒนาแอปพลิเคชันฉีดวัคซีนสัตว์</a:t>
            </a:r>
            <a:r>
              <a:rPr lang="th-TH" dirty="0" smtClean="0">
                <a:cs typeface="TH SarabunPSK" panose="020B0500040200020003"/>
              </a:rPr>
              <a:t>เลี้ยง </a:t>
            </a:r>
            <a:r>
              <a:rPr lang="th-TH" dirty="0">
                <a:cs typeface="TH SarabunPSK" panose="020B0500040200020003"/>
              </a:rPr>
              <a:t>เพื่อเก็บข้อมูลการฉีดวัคซีนของสัตว์เลี้ยง </a:t>
            </a:r>
            <a:r>
              <a:rPr lang="th-TH" dirty="0" smtClean="0">
                <a:cs typeface="TH SarabunPSK" panose="020B0500040200020003"/>
              </a:rPr>
              <a:t>วัตถุประสงค์ก็คือเพื่อ</a:t>
            </a:r>
            <a:r>
              <a:rPr lang="th-TH" dirty="0">
                <a:cs typeface="TH SarabunPSK" panose="020B0500040200020003"/>
              </a:rPr>
              <a:t>อำนวยความสะดวกในการบันทึกข้อมูล ซึ่งดำเนินการ</a:t>
            </a:r>
            <a:r>
              <a:rPr lang="th-TH" dirty="0" smtClean="0">
                <a:cs typeface="TH SarabunPSK" panose="020B0500040200020003"/>
              </a:rPr>
              <a:t>โดยอาสาปศุ</a:t>
            </a:r>
            <a:r>
              <a:rPr lang="th-TH" dirty="0">
                <a:cs typeface="TH SarabunPSK" panose="020B0500040200020003"/>
              </a:rPr>
              <a:t>สัตว์ประจำหมู่บ้าน </a:t>
            </a:r>
            <a:r>
              <a:rPr lang="th-TH" dirty="0" smtClean="0">
                <a:cs typeface="TH SarabunPSK" panose="020B0500040200020003"/>
              </a:rPr>
              <a:t>และเพื่อความสะดวกในการ</a:t>
            </a:r>
            <a:r>
              <a:rPr lang="th-TH" dirty="0">
                <a:cs typeface="TH SarabunPSK" panose="020B0500040200020003"/>
              </a:rPr>
              <a:t>บันทึกข้อมูลอย่างเป็น</a:t>
            </a:r>
            <a:r>
              <a:rPr lang="th-TH" dirty="0" smtClean="0">
                <a:cs typeface="TH SarabunPSK" panose="020B0500040200020003"/>
              </a:rPr>
              <a:t>ระบบทำ</a:t>
            </a:r>
            <a:r>
              <a:rPr lang="th-TH" dirty="0">
                <a:cs typeface="TH SarabunPSK" panose="020B0500040200020003"/>
              </a:rPr>
              <a:t>ให้ลดเวลา และสามารถใช้ข้อมูลได้ทันที</a:t>
            </a:r>
            <a:endParaRPr lang="en-US" dirty="0">
              <a:cs typeface="TH SarabunPSK" panose="020B0500040200020003"/>
            </a:endParaRPr>
          </a:p>
        </p:txBody>
      </p:sp>
    </p:spTree>
    <p:extLst>
      <p:ext uri="{BB962C8B-B14F-4D97-AF65-F5344CB8AC3E}">
        <p14:creationId xmlns:p14="http://schemas.microsoft.com/office/powerpoint/2010/main" val="322477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รูปภาพ 92" descr="12900123_1018068371601644_1916232365_n_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27908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รูปภาพ 93" descr="12921175_1018068358268312_706652420_n_副本_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83807"/>
            <a:ext cx="27241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942827" y="1936937"/>
            <a:ext cx="2835821" cy="4524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987824" y="14596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987824" y="19168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87824" y="64507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2771800" y="1196752"/>
            <a:ext cx="3248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แสดงหน้า</a:t>
            </a:r>
            <a:r>
              <a:rPr lang="th-TH" dirty="0"/>
              <a:t>บันทึกข้อมูลสัตว์เลี้ยง</a:t>
            </a:r>
          </a:p>
        </p:txBody>
      </p:sp>
    </p:spTree>
    <p:extLst>
      <p:ext uri="{BB962C8B-B14F-4D97-AF65-F5344CB8AC3E}">
        <p14:creationId xmlns:p14="http://schemas.microsoft.com/office/powerpoint/2010/main" val="19909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99792" y="13876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5121" name="รูปภาพ 94" descr="12919193_1017943544947460_410973987_n_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2771775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99792" y="64739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90267" y="1838599"/>
            <a:ext cx="2781300" cy="4591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690267" y="1124744"/>
            <a:ext cx="299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แสดงหน้า</a:t>
            </a:r>
            <a:r>
              <a:rPr lang="th-TH" dirty="0"/>
              <a:t>ข้อมูลการรับวัคซีน</a:t>
            </a:r>
          </a:p>
        </p:txBody>
      </p:sp>
    </p:spTree>
    <p:extLst>
      <p:ext uri="{BB962C8B-B14F-4D97-AF65-F5344CB8AC3E}">
        <p14:creationId xmlns:p14="http://schemas.microsoft.com/office/powerpoint/2010/main" val="41949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รูปภาพ 95" descr="12900095_1017939181614563_1914339939_n_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79" y="1680081"/>
            <a:ext cx="272415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950959" y="1680081"/>
            <a:ext cx="2719070" cy="4752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683951" y="928261"/>
            <a:ext cx="32480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dirty="0" smtClean="0"/>
              <a:t>แสดงหน้า</a:t>
            </a:r>
            <a:r>
              <a:rPr lang="th-TH" dirty="0"/>
              <a:t>ดูประวัติการรับวัคซีน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45879" y="122288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45879" y="63187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71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กก_副本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62137"/>
            <a:ext cx="7704856" cy="4375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กล่องข้อความ 3"/>
          <p:cNvSpPr txBox="1"/>
          <p:nvPr/>
        </p:nvSpPr>
        <p:spPr>
          <a:xfrm>
            <a:off x="3203848" y="1124744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แสดงหน้า</a:t>
            </a:r>
            <a:r>
              <a:rPr lang="th-TH" dirty="0"/>
              <a:t>เข้าสู่ระบบ</a:t>
            </a:r>
          </a:p>
        </p:txBody>
      </p:sp>
    </p:spTree>
    <p:extLst>
      <p:ext uri="{BB962C8B-B14F-4D97-AF65-F5344CB8AC3E}">
        <p14:creationId xmlns:p14="http://schemas.microsoft.com/office/powerpoint/2010/main" val="30618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ดเดเด_副本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66887"/>
            <a:ext cx="7416824" cy="45424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กล่องข้อความ 2"/>
          <p:cNvSpPr txBox="1"/>
          <p:nvPr/>
        </p:nvSpPr>
        <p:spPr>
          <a:xfrm>
            <a:off x="2555776" y="1052736"/>
            <a:ext cx="3449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แสดงหน้า</a:t>
            </a:r>
            <a:r>
              <a:rPr lang="th-TH" dirty="0"/>
              <a:t>จัดการข้อมูลสมาชิก</a:t>
            </a:r>
          </a:p>
        </p:txBody>
      </p:sp>
    </p:spTree>
    <p:extLst>
      <p:ext uri="{BB962C8B-B14F-4D97-AF65-F5344CB8AC3E}">
        <p14:creationId xmlns:p14="http://schemas.microsoft.com/office/powerpoint/2010/main" val="1053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ดกดก_副本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04987"/>
            <a:ext cx="7848872" cy="45763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กล่องข้อความ 2"/>
          <p:cNvSpPr txBox="1"/>
          <p:nvPr/>
        </p:nvSpPr>
        <p:spPr>
          <a:xfrm>
            <a:off x="2699792" y="1196752"/>
            <a:ext cx="4041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แสดงหน้า</a:t>
            </a:r>
            <a:r>
              <a:rPr lang="th-TH" dirty="0"/>
              <a:t>ข้อมูลการลงทะเบียนสัตว์เลี้ยง</a:t>
            </a:r>
          </a:p>
        </p:txBody>
      </p:sp>
    </p:spTree>
    <p:extLst>
      <p:ext uri="{BB962C8B-B14F-4D97-AF65-F5344CB8AC3E}">
        <p14:creationId xmlns:p14="http://schemas.microsoft.com/office/powerpoint/2010/main" val="9172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C:\Users\Singsanan\Downloads\New folder\12788040_99945718346276ป3_144494969_n_副本_副本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136904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กล่องข้อความ 2"/>
          <p:cNvSpPr txBox="1"/>
          <p:nvPr/>
        </p:nvSpPr>
        <p:spPr>
          <a:xfrm>
            <a:off x="2195736" y="1340768"/>
            <a:ext cx="392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แสดงหน้า</a:t>
            </a:r>
            <a:r>
              <a:rPr lang="th-TH" dirty="0"/>
              <a:t>ข้อมูลสัตว์เลี้ยงที่ได้รับวัคซีน</a:t>
            </a:r>
          </a:p>
        </p:txBody>
      </p:sp>
    </p:spTree>
    <p:extLst>
      <p:ext uri="{BB962C8B-B14F-4D97-AF65-F5344CB8AC3E}">
        <p14:creationId xmlns:p14="http://schemas.microsoft.com/office/powerpoint/2010/main" val="9271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C:\Users\Singsanan\Downloads\New folder\12788040_99945718346276ป3_144494969_n_副本ะะ_副本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4050"/>
            <a:ext cx="8136904" cy="46733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กล่องข้อความ 2"/>
          <p:cNvSpPr txBox="1"/>
          <p:nvPr/>
        </p:nvSpPr>
        <p:spPr>
          <a:xfrm>
            <a:off x="3419872" y="1196752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แสดงหน้า</a:t>
            </a:r>
            <a:r>
              <a:rPr lang="th-TH" dirty="0"/>
              <a:t>รายงาน</a:t>
            </a:r>
          </a:p>
        </p:txBody>
      </p:sp>
    </p:spTree>
    <p:extLst>
      <p:ext uri="{BB962C8B-B14F-4D97-AF65-F5344CB8AC3E}">
        <p14:creationId xmlns:p14="http://schemas.microsoft.com/office/powerpoint/2010/main" val="168483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86099"/>
              </p:ext>
            </p:extLst>
          </p:nvPr>
        </p:nvGraphicFramePr>
        <p:xfrm>
          <a:off x="395536" y="2276872"/>
          <a:ext cx="8148827" cy="404191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598515"/>
                <a:gridCol w="186883"/>
                <a:gridCol w="846458"/>
                <a:gridCol w="1010456"/>
                <a:gridCol w="1506515"/>
              </a:tblGrid>
              <a:tr h="683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รายการประเมิน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91440"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ค่าเฉลี่ย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R="68580" marT="0" marB="91440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R="68580" marT="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S.D.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9144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เกณฑ์ประเมิน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91440" marB="0"/>
                </a:tc>
              </a:tr>
              <a:tr h="5394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4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2400" b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</a:t>
                      </a:r>
                      <a:r>
                        <a:rPr lang="th-TH" sz="2400" b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ฟังก์ชันการใช้งาน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9144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4.17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0.94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ดี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32926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4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400" b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ด้านการใช้งานของโปรแกรม</a:t>
                      </a:r>
                    </a:p>
                  </a:txBody>
                  <a:tcPr marL="68580" marR="68580" marT="9144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4.19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0.70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ดี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62980">
                <a:tc gridSpan="2"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400" b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การประเมินด้านผลลัพธ์ที่ได้จากโปรแกรม </a:t>
                      </a:r>
                    </a:p>
                  </a:txBody>
                  <a:tcPr marL="68580" marR="68580" marT="9144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4.33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0.52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ดี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9534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24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2400" b="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การประเมินด้านความ</a:t>
                      </a:r>
                      <a:r>
                        <a:rPr lang="th-TH" sz="24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ปลอดภัย</a:t>
                      </a:r>
                      <a:endParaRPr lang="th-TH" sz="2000" b="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9144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4.17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1.08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ดี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9534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2400" b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คู่มือการใช้งานระบบ </a:t>
                      </a:r>
                      <a:endParaRPr lang="en-US" sz="2400" b="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4.80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0.35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ดีมาก</a:t>
                      </a:r>
                      <a:endParaRPr lang="en-US" sz="2400" b="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32926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รวมทั้งหมด</a:t>
                      </a:r>
                      <a:endParaRPr lang="en-US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4.19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0.72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ดี</a:t>
                      </a:r>
                      <a:endParaRPr lang="en-US" sz="2400" b="1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คำบรรยายภาพแบบเมฆ 2"/>
          <p:cNvSpPr/>
          <p:nvPr/>
        </p:nvSpPr>
        <p:spPr>
          <a:xfrm>
            <a:off x="971600" y="404664"/>
            <a:ext cx="6336704" cy="1512168"/>
          </a:xfrm>
          <a:prstGeom prst="cloudCallout">
            <a:avLst/>
          </a:prstGeom>
          <a:noFill/>
          <a:ln>
            <a:solidFill>
              <a:srgbClr val="F83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ผลการประเมินคุณภาพ</a:t>
            </a:r>
            <a:r>
              <a:rPr lang="th-TH" sz="32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แอปพลิเค</a:t>
            </a:r>
            <a:r>
              <a:rPr lang="th-TH" sz="32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ชัน เก็บข้อมูลฉัดวัคซีนสัตว์เลี้ยง</a:t>
            </a:r>
            <a:endParaRPr lang="th-TH" sz="3200" b="1" dirty="0">
              <a:ln w="13462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188836"/>
              </p:ext>
            </p:extLst>
          </p:nvPr>
        </p:nvGraphicFramePr>
        <p:xfrm>
          <a:off x="467544" y="2564904"/>
          <a:ext cx="8148827" cy="375228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598515"/>
                <a:gridCol w="186883"/>
                <a:gridCol w="846458"/>
                <a:gridCol w="1010456"/>
                <a:gridCol w="1506515"/>
              </a:tblGrid>
              <a:tr h="683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รายการประเมิน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91440"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ค่าเฉลี่ย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R="68580" marT="0" marB="91440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TH SarabunPSK" pitchFamily="34" charset="-34"/>
                        <a:ea typeface="Cordia New"/>
                        <a:cs typeface="TH SarabunPSK" pitchFamily="34" charset="-34"/>
                      </a:endParaRPr>
                    </a:p>
                  </a:txBody>
                  <a:tcPr marR="68580" marT="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S.D.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9144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เกณฑ์ประเมิน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91440" marB="0"/>
                </a:tc>
              </a:tr>
              <a:tr h="539400">
                <a:tc gridSpan="2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ด้านกระบวนการติดตั้งและความเข้าใจในการใช้งาน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แอปพลิเคชัน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4.28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0.56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พอใจมาก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32926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4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4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ด้านภาพรวมของแอปพลิเคชัน</a:t>
                      </a:r>
                      <a:endParaRPr lang="th-TH" sz="2400" b="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4.53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0.61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พอใจมากที่สุด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62980">
                <a:tc gridSpan="2"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4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ด้านการใช้งาน</a:t>
                      </a:r>
                      <a:endParaRPr lang="th-TH" sz="2400" b="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4.45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0.59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พอใจมาก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9534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4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ด้านการนำเสนอข้อมูล</a:t>
                      </a:r>
                      <a:endParaRPr lang="th-TH" sz="2400" b="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4.58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0.56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พอใจมากที่สุด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9534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รวมทั้งหมด</a:t>
                      </a:r>
                      <a:endParaRPr lang="en-US" sz="24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4.51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0.56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พอใจมากที่สุด</a:t>
                      </a:r>
                      <a:endParaRPr lang="en-US" sz="2400" b="1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คำบรรยายภาพแบบเมฆ 2"/>
          <p:cNvSpPr/>
          <p:nvPr/>
        </p:nvSpPr>
        <p:spPr>
          <a:xfrm>
            <a:off x="683568" y="188640"/>
            <a:ext cx="7488832" cy="1872208"/>
          </a:xfrm>
          <a:prstGeom prst="cloudCallout">
            <a:avLst/>
          </a:prstGeom>
          <a:noFill/>
          <a:ln>
            <a:solidFill>
              <a:srgbClr val="F83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ผลการประเมินความพึงพอใจที่มี</a:t>
            </a:r>
            <a:r>
              <a:rPr lang="th-TH" sz="32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</a:p>
          <a:p>
            <a:pPr algn="ctr"/>
            <a:r>
              <a:rPr lang="th-TH" sz="32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แอป</a:t>
            </a:r>
            <a:r>
              <a:rPr lang="th-TH" sz="32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พลิเค</a:t>
            </a:r>
            <a:r>
              <a:rPr lang="th-TH" sz="32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ชัน เก็บข้อมูลฉัดวัคซีนสัตว์เลี้ยง</a:t>
            </a:r>
          </a:p>
        </p:txBody>
      </p:sp>
    </p:spTree>
    <p:extLst>
      <p:ext uri="{BB962C8B-B14F-4D97-AF65-F5344CB8AC3E}">
        <p14:creationId xmlns:p14="http://schemas.microsoft.com/office/powerpoint/2010/main" val="14654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396552" y="908720"/>
            <a:ext cx="8229600" cy="676672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endParaRPr lang="th-TH" altLang="th-TH" dirty="0" smtClean="0"/>
          </a:p>
        </p:txBody>
      </p:sp>
      <p:pic>
        <p:nvPicPr>
          <p:cNvPr id="2" name="ตัวแทนเนื้อหา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0" y="0"/>
            <a:ext cx="915644" cy="1164263"/>
          </a:xfrm>
        </p:spPr>
      </p:pic>
      <p:sp>
        <p:nvSpPr>
          <p:cNvPr id="8" name="ม้วนกระดาษแนวนอน 7"/>
          <p:cNvSpPr/>
          <p:nvPr/>
        </p:nvSpPr>
        <p:spPr>
          <a:xfrm>
            <a:off x="2123728" y="1031032"/>
            <a:ext cx="3960440" cy="1080120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</a:rPr>
              <a:t>วัตถุประสงค์ของการศึกษา  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สี่เหลี่ยมผืนผ้าหนึ่งมุมตัด 2"/>
          <p:cNvSpPr/>
          <p:nvPr/>
        </p:nvSpPr>
        <p:spPr>
          <a:xfrm>
            <a:off x="611560" y="2494112"/>
            <a:ext cx="8136904" cy="3599184"/>
          </a:xfrm>
          <a:prstGeom prst="snip1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/>
              </a:rPr>
              <a:t>1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/>
              </a:rPr>
              <a:t>. เพื่อ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/>
              </a:rPr>
              <a:t>พัฒนาแอปพลิเคชัน 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/>
              </a:rPr>
              <a:t>เก็บข้อมูลฉีด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/>
              </a:rPr>
              <a:t>วัคซีน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/>
              </a:rPr>
              <a:t>สัตว์เลี้ยง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/>
            </a:endParaRPr>
          </a:p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/>
              </a:rPr>
              <a:t>2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/>
              </a:rPr>
              <a:t>. 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เพื่อประเมิน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คุณภาพแอป</a:t>
            </a:r>
            <a:r>
              <a:rPr lang="th-TH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พลิเค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ชัน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/>
              </a:rPr>
              <a:t>เก็บข้อมูลฉีดวัคซีนสัตว์เลี้ยง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/>
            </a:endParaRPr>
          </a:p>
          <a:p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ผู้เชี่ยวชาญ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/>
              </a:rPr>
              <a:t>3. เพื่อ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/>
              </a:rPr>
              <a:t>หาความพึงพอใจของผู้ใช้ระบบแอปพลิเคชัน เก็บข้อมูลฉีดวัคซีนสัตว์เลี้ยง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/>
            </a:endParaRPr>
          </a:p>
        </p:txBody>
      </p:sp>
    </p:spTree>
    <p:extLst>
      <p:ext uri="{BB962C8B-B14F-4D97-AF65-F5344CB8AC3E}">
        <p14:creationId xmlns:p14="http://schemas.microsoft.com/office/powerpoint/2010/main" val="35702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9552" y="2780928"/>
            <a:ext cx="8064896" cy="3096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85750" algn="l"/>
              </a:tabLst>
            </a:pPr>
            <a:r>
              <a:rPr lang="th-TH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แอปพลิเค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ชัน เก็บข้อมูลฉีดวัคซีนสัตว์เลี้ยงผลในการประเมิน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คุณภาพซึ่งผลออกมาอยู่ในระดับดี จากนั้นได้นำไปให้กลุ่มตัวอย่างทดลองใช้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ความพึงพอใจของผู้ใช้งานอยู่ใน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ระดับพอใจมากที่สุด </a:t>
            </a:r>
            <a:r>
              <a:rPr lang="th-TH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แอป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พลิชันนี้สามารถนำไปใช้งานได้จริง เนื่องมาจากในกระบวนการพัฒนาระบบ ผู้ศึกษาได้ทำการพัฒนาตามกระบวนการ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SDLC 7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 และเมื่อพัฒนาเสร็จแล้ว ได้นำระบบไปให้ผู้เชี่ยวชาญ</a:t>
            </a:r>
            <a:endParaRPr lang="en-US" dirty="0">
              <a:solidFill>
                <a:schemeClr val="tx1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แผนผังลำดับงาน: เทปเจาะรู 2"/>
          <p:cNvSpPr/>
          <p:nvPr/>
        </p:nvSpPr>
        <p:spPr>
          <a:xfrm>
            <a:off x="1763688" y="980728"/>
            <a:ext cx="5616624" cy="1164712"/>
          </a:xfrm>
          <a:prstGeom prst="flowChartPunched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 อภิ</a:t>
            </a:r>
            <a:r>
              <a:rPr lang="th-TH" sz="36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ปลายผล</a:t>
            </a:r>
            <a:endParaRPr lang="en-US" sz="3600" b="1" dirty="0">
              <a:solidFill>
                <a:srgbClr val="7030A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2362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80" y="0"/>
            <a:ext cx="915644" cy="1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1115616" y="2348880"/>
            <a:ext cx="6984776" cy="2592288"/>
          </a:xfrm>
          <a:prstGeom prst="round2Diag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dirty="0" smtClean="0">
                <a:solidFill>
                  <a:schemeClr val="tx1"/>
                </a:solidFill>
              </a:rPr>
              <a:t>จบการนำเสนอ </a:t>
            </a:r>
          </a:p>
          <a:p>
            <a:pPr algn="ctr"/>
            <a:r>
              <a:rPr lang="th-TH" sz="8000" dirty="0" smtClean="0">
                <a:solidFill>
                  <a:schemeClr val="tx1"/>
                </a:solidFill>
              </a:rPr>
              <a:t>ขอบคุณครับ</a:t>
            </a:r>
            <a:endParaRPr lang="th-TH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ตัวแทนเนื้อหา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0" y="0"/>
            <a:ext cx="915644" cy="1164263"/>
          </a:xfr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611560" y="2708920"/>
            <a:ext cx="8136904" cy="3744416"/>
          </a:xfrm>
          <a:prstGeom prst="roundRect">
            <a:avLst/>
          </a:prstGeom>
          <a:solidFill>
            <a:schemeClr val="bg1"/>
          </a:solidFill>
          <a:ln>
            <a:solidFill>
              <a:srgbClr val="68F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</a:rPr>
              <a:t>ประชากรและกลุ่มตัวอย่าง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ประชากร คือนักศึกษาชั้นปีที่</a:t>
            </a:r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สาขาวิชาเทคโนโลยีสารสนเทศ </a:t>
            </a:r>
            <a:endParaRPr lang="en-US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คณะเทคโนโลยีสารสนเทศ มหาวิทยาลัยราชภัฏมหาสารคาม จำนวน </a:t>
            </a:r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68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คน</a:t>
            </a:r>
            <a:endParaRPr lang="en-US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กลุ่มตัวอย่าง คือนักศึกษาชั้นปีที่</a:t>
            </a:r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 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สาขาวิชาเทคโนโลยีสารสนเทศ </a:t>
            </a:r>
            <a:endParaRPr lang="en-US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คณะเทคโนโลยีสารสนเทศ มหาวิทยาลัยราชภัฏมหาสารคาม จำนวน </a:t>
            </a:r>
            <a:r>
              <a:rPr lang="en-US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คน</a:t>
            </a:r>
            <a:endParaRPr lang="en-US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ibbon ลง 2"/>
          <p:cNvSpPr/>
          <p:nvPr/>
        </p:nvSpPr>
        <p:spPr>
          <a:xfrm>
            <a:off x="1297206" y="980728"/>
            <a:ext cx="6083106" cy="792088"/>
          </a:xfrm>
          <a:prstGeom prst="ribbon">
            <a:avLst/>
          </a:prstGeom>
          <a:noFill/>
          <a:ln>
            <a:solidFill>
              <a:srgbClr val="F838F8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/>
              <a:t>ขอบเขตของการศึกษา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62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ตัวแทนเนื้อหา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0" y="0"/>
            <a:ext cx="915644" cy="1164263"/>
          </a:xfr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971600" y="2924944"/>
            <a:ext cx="7416824" cy="302433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1.</a:t>
            </a:r>
            <a:r>
              <a:rPr lang="th-TH" sz="3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th-TH" sz="3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TH SarabunPSK" panose="020B0500040200020003"/>
              </a:rPr>
              <a:t>ระบบ </a:t>
            </a:r>
            <a:r>
              <a:rPr lang="en-US" sz="36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Login</a:t>
            </a:r>
          </a:p>
          <a:p>
            <a:r>
              <a:rPr lang="en-US" sz="36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	</a:t>
            </a:r>
            <a:r>
              <a:rPr lang="th-TH" sz="3600" dirty="0">
                <a:solidFill>
                  <a:schemeClr val="tx1"/>
                </a:solidFill>
                <a:latin typeface="Arabic Typesetting" panose="03020402040406030203" pitchFamily="66" charset="-78"/>
                <a:cs typeface="TH SarabunPSK" panose="020B0500040200020003"/>
              </a:rPr>
              <a:t>   </a:t>
            </a:r>
            <a:r>
              <a:rPr lang="en-US" sz="3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2.</a:t>
            </a:r>
            <a:r>
              <a:rPr lang="th-TH" sz="3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th-TH" sz="3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TH SarabunPSK" panose="020B0500040200020003"/>
              </a:rPr>
              <a:t>ระบบ</a:t>
            </a:r>
            <a:r>
              <a:rPr lang="th-TH" sz="3600" dirty="0">
                <a:solidFill>
                  <a:schemeClr val="tx1"/>
                </a:solidFill>
                <a:latin typeface="Arabic Typesetting" panose="03020402040406030203" pitchFamily="66" charset="-78"/>
                <a:cs typeface="TH SarabunPSK" panose="020B0500040200020003"/>
              </a:rPr>
              <a:t>สมัครสมาชิก</a:t>
            </a:r>
            <a:endParaRPr lang="en-US" sz="36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6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	</a:t>
            </a:r>
            <a:r>
              <a:rPr lang="th-TH" sz="3600" dirty="0">
                <a:solidFill>
                  <a:schemeClr val="tx1"/>
                </a:solidFill>
                <a:latin typeface="Arabic Typesetting" panose="03020402040406030203" pitchFamily="66" charset="-78"/>
                <a:cs typeface="TH SarabunPSK" panose="020B0500040200020003"/>
              </a:rPr>
              <a:t>   </a:t>
            </a:r>
            <a:r>
              <a:rPr lang="en-US" sz="3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3.</a:t>
            </a:r>
            <a:r>
              <a:rPr lang="th-TH" sz="3600" dirty="0">
                <a:solidFill>
                  <a:schemeClr val="tx1"/>
                </a:solidFill>
                <a:latin typeface="Arabic Typesetting" panose="03020402040406030203" pitchFamily="66" charset="-78"/>
                <a:cs typeface="TH SarabunPSK" panose="020B0500040200020003"/>
              </a:rPr>
              <a:t> </a:t>
            </a:r>
            <a:r>
              <a:rPr lang="th-TH" sz="3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TH SarabunPSK" panose="020B0500040200020003"/>
              </a:rPr>
              <a:t>ระบบ</a:t>
            </a:r>
            <a:r>
              <a:rPr lang="th-TH" sz="3600" dirty="0">
                <a:solidFill>
                  <a:schemeClr val="tx1"/>
                </a:solidFill>
                <a:latin typeface="Arabic Typesetting" panose="03020402040406030203" pitchFamily="66" charset="-78"/>
                <a:cs typeface="TH SarabunPSK" panose="020B0500040200020003"/>
              </a:rPr>
              <a:t>จัดการข้อมูลสัตว์เลี้ยง</a:t>
            </a:r>
            <a:endParaRPr lang="en-US" sz="36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th-TH" sz="3600" dirty="0">
                <a:solidFill>
                  <a:schemeClr val="tx1"/>
                </a:solidFill>
                <a:latin typeface="Arabic Typesetting" panose="03020402040406030203" pitchFamily="66" charset="-78"/>
                <a:cs typeface="TH SarabunPSK" panose="020B0500040200020003"/>
              </a:rPr>
              <a:t>	   </a:t>
            </a:r>
            <a:r>
              <a:rPr lang="en-US" sz="3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4.</a:t>
            </a:r>
            <a:r>
              <a:rPr lang="th-TH" sz="3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TH SarabunPSK" panose="020B0500040200020003"/>
              </a:rPr>
              <a:t> </a:t>
            </a:r>
            <a:r>
              <a:rPr lang="th-TH" sz="3600" dirty="0">
                <a:solidFill>
                  <a:schemeClr val="tx1"/>
                </a:solidFill>
                <a:latin typeface="Arabic Typesetting" panose="03020402040406030203" pitchFamily="66" charset="-78"/>
                <a:cs typeface="TH SarabunPSK" panose="020B0500040200020003"/>
              </a:rPr>
              <a:t>ระบบบันทึกการรับวัคซีนของสัตว์</a:t>
            </a:r>
            <a:endParaRPr lang="en-US" sz="36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2051720" y="980728"/>
            <a:ext cx="4536504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</a:rPr>
              <a:t>ด้านระบบงาน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ตัวแทนเนื้อหา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0" y="0"/>
            <a:ext cx="915644" cy="1164263"/>
          </a:xfrm>
        </p:spPr>
      </p:pic>
      <p:sp>
        <p:nvSpPr>
          <p:cNvPr id="3" name="คลื่นคู่ 2"/>
          <p:cNvSpPr/>
          <p:nvPr/>
        </p:nvSpPr>
        <p:spPr>
          <a:xfrm>
            <a:off x="1979712" y="564094"/>
            <a:ext cx="4392488" cy="1051520"/>
          </a:xfrm>
          <a:prstGeom prst="doubleWav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ด้านผู้ใช้งาน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มนมุมสี่เหลี่ยมผืนผ้าด้านทแยงมุม 4"/>
          <p:cNvSpPr/>
          <p:nvPr/>
        </p:nvSpPr>
        <p:spPr>
          <a:xfrm>
            <a:off x="1187624" y="3068960"/>
            <a:ext cx="7200800" cy="3672409"/>
          </a:xfrm>
          <a:prstGeom prst="round2DiagRect">
            <a:avLst/>
          </a:prstGeom>
          <a:noFill/>
          <a:ln>
            <a:solidFill>
              <a:srgbClr val="F83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ด้าน</a:t>
            </a:r>
            <a:r>
              <a:rPr lang="th-TH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</a:t>
            </a:r>
            <a:r>
              <a:rPr lang="th-TH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1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ผู้ใช้สามารถสมัครสมาชิกได้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2.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สามารถเข้า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สู่ระบบได้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3.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สามารถบันทึกข้อมูล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สัตว์เลี้ยงได้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4.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ผู้ใช้สามารถบันทึกข้อมูลการรับวัคซีนของสัตว์เลี้ยงได้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5.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ผู้ใช้สามารถดูประวัติการรับวัคซีนของสัตว์เลี้ยงได้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2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1187624" y="1743931"/>
            <a:ext cx="7056784" cy="1325029"/>
          </a:xfrm>
          <a:prstGeom prst="leftRightArrow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2364765" y="2175979"/>
            <a:ext cx="4195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thaiDist">
              <a:buNone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แบ่งผู้ใช้งานออกเป็น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ส่วน ได้แก่ 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70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80" y="0"/>
            <a:ext cx="915644" cy="1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ลื่นคู่ 2"/>
          <p:cNvSpPr/>
          <p:nvPr/>
        </p:nvSpPr>
        <p:spPr>
          <a:xfrm>
            <a:off x="1979712" y="764704"/>
            <a:ext cx="4392488" cy="1275048"/>
          </a:xfrm>
          <a:prstGeom prst="doubleWav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ด้านผู้ดูแลระบบ</a:t>
            </a:r>
          </a:p>
        </p:txBody>
      </p:sp>
      <p:sp>
        <p:nvSpPr>
          <p:cNvPr id="6" name="มนมุมสี่เหลี่ยมผืนผ้าด้านทแยงมุม 4"/>
          <p:cNvSpPr/>
          <p:nvPr/>
        </p:nvSpPr>
        <p:spPr>
          <a:xfrm>
            <a:off x="899592" y="3068960"/>
            <a:ext cx="7776864" cy="2880320"/>
          </a:xfrm>
          <a:prstGeom prst="round2DiagRect">
            <a:avLst/>
          </a:prstGeom>
          <a:noFill/>
          <a:ln>
            <a:solidFill>
              <a:srgbClr val="F83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ผู้ดูแลระบบสามารถ 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ลบ แก้ไขข้อมูลสมาชิกได้</a:t>
            </a:r>
          </a:p>
          <a:p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2.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ผู้ดูแลระบบสามารถ 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ลบ แก้ไขข้อมูลสัตว์เลี้ยงได้</a:t>
            </a:r>
          </a:p>
          <a:p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3.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ผู้ดูแลระบบสามารถ 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ลบ แก้ไขข้อมูลวัคซีน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</a:p>
          <a:p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ผู้ดูแลระบบสามารถ เพิ่ม ลบ 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แก้ไขรายงานสัตว์เลี้ยงที่รับวัคซีนได้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396552" y="908720"/>
            <a:ext cx="8229600" cy="676672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endParaRPr lang="th-TH" altLang="th-TH" dirty="0" smtClean="0"/>
          </a:p>
        </p:txBody>
      </p:sp>
      <p:pic>
        <p:nvPicPr>
          <p:cNvPr id="2" name="ตัวแทนเนื้อหา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0" y="0"/>
            <a:ext cx="915644" cy="1164263"/>
          </a:xfrm>
        </p:spPr>
      </p:pic>
      <p:sp>
        <p:nvSpPr>
          <p:cNvPr id="3" name="คำบรรยายภาพของ Cloud 2"/>
          <p:cNvSpPr/>
          <p:nvPr/>
        </p:nvSpPr>
        <p:spPr>
          <a:xfrm>
            <a:off x="1187624" y="692696"/>
            <a:ext cx="6357392" cy="1670484"/>
          </a:xfrm>
          <a:prstGeom prst="cloudCallou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ด้านฮาร์ดแวร์ (</a:t>
            </a:r>
            <a:r>
              <a:rPr lang="en-US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Hardware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3200" b="1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71980" y="3140968"/>
            <a:ext cx="8548492" cy="223224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โทรศัพท์มือถือ ระบบปฏิบัติการแอน</a:t>
            </a:r>
            <a:r>
              <a:rPr lang="th-TH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ดรอยด์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เวอร์</a:t>
            </a:r>
            <a:r>
              <a:rPr lang="th-TH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ชั่น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</a:t>
            </a:r>
          </a:p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คอมพิวเตอร์โน้ตบุ๊ค </a:t>
            </a:r>
            <a:r>
              <a:rPr lang="en-US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CORE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i5 Ram 4 GB DDHDD 500 GB</a:t>
            </a:r>
            <a:endParaRPr lang="th-TH" sz="3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42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pu_template_255">
  <a:themeElements>
    <a:clrScheme name="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2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dpu_template_255</Template>
  <TotalTime>2097</TotalTime>
  <Words>898</Words>
  <Application>Microsoft Office PowerPoint</Application>
  <PresentationFormat>นำเสนอทางหน้าจอ (4:3)</PresentationFormat>
  <Paragraphs>184</Paragraphs>
  <Slides>41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41</vt:i4>
      </vt:variant>
    </vt:vector>
  </HeadingPairs>
  <TitlesOfParts>
    <vt:vector size="52" baseType="lpstr">
      <vt:lpstr>Angsana New</vt:lpstr>
      <vt:lpstr>AngsanaUPC</vt:lpstr>
      <vt:lpstr>Arabic Typesetting</vt:lpstr>
      <vt:lpstr>Arial</vt:lpstr>
      <vt:lpstr>Calibri</vt:lpstr>
      <vt:lpstr>Cambria Math</vt:lpstr>
      <vt:lpstr>Cordia New</vt:lpstr>
      <vt:lpstr>TH Sarabun New</vt:lpstr>
      <vt:lpstr>TH SarabunPSK</vt:lpstr>
      <vt:lpstr>dpu_template_255</vt:lpstr>
      <vt:lpstr>Equation</vt:lpstr>
      <vt:lpstr>แอปพลิเคชัน เก็บข้อมูลฉีดวัคซีนสัตว์เลี้ยง </vt:lpstr>
      <vt:lpstr>งานนำเสนอ PowerPoint</vt:lpstr>
      <vt:lpstr>งานนำเสนอ PowerPoint</vt:lpstr>
      <vt:lpstr>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แอปพลิเคชัน ฉีดวัคซีนสัตว์เลี้ยง ของอาสาปศุสัตว์ประจำหมู่บ้าน</dc:title>
  <dc:creator>Singsanana</dc:creator>
  <cp:lastModifiedBy>Singsanan</cp:lastModifiedBy>
  <cp:revision>97</cp:revision>
  <dcterms:created xsi:type="dcterms:W3CDTF">2015-10-11T11:35:36Z</dcterms:created>
  <dcterms:modified xsi:type="dcterms:W3CDTF">2016-04-04T16:59:42Z</dcterms:modified>
</cp:coreProperties>
</file>