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08" r:id="rId40"/>
    <p:sldId id="309" r:id="rId41"/>
    <p:sldId id="297" r:id="rId42"/>
    <p:sldId id="310" r:id="rId43"/>
    <p:sldId id="311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295" r:id="rId52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3351A-F99B-4280-A782-2F2EDE8B3963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66A4F-7B2D-48BB-B9AD-980C28DD0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454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9C744-AD48-45AA-B57C-1D80F2B062C4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6966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9C744-AD48-45AA-B57C-1D80F2B062C4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030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14BB9-6F68-4AF3-B2DE-CFEA5C782977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88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141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798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465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248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123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6459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85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609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820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361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53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3D9E0-C4CF-4E8E-B2A1-162B66AD8357}" type="datetimeFigureOut">
              <a:rPr lang="th-TH" smtClean="0"/>
              <a:pPr/>
              <a:t>01/05/59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07BD7-34DF-4CA9-A999-676836E9EE0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477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19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8.png"/><Relationship Id="rId7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9.png"/><Relationship Id="rId10" Type="http://schemas.openxmlformats.org/officeDocument/2006/relationships/image" Target="../media/image40.pn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ข้อความ 2"/>
          <p:cNvSpPr>
            <a:spLocks noGrp="1"/>
          </p:cNvSpPr>
          <p:nvPr>
            <p:ph type="body" sz="half" idx="2"/>
          </p:nvPr>
        </p:nvSpPr>
        <p:spPr>
          <a:xfrm>
            <a:off x="1187624" y="353222"/>
            <a:ext cx="7812360" cy="1152128"/>
          </a:xfrm>
          <a:solidFill>
            <a:srgbClr val="FFC000">
              <a:alpha val="67843"/>
            </a:srgbClr>
          </a:solidFill>
          <a:ln>
            <a:solidFill>
              <a:schemeClr val="bg1"/>
            </a:solidFill>
          </a:ln>
        </p:spPr>
        <p:txBody>
          <a:bodyPr>
            <a:normAutofit fontScale="62500" lnSpcReduction="20000"/>
          </a:bodyPr>
          <a:lstStyle/>
          <a:p>
            <a:pPr algn="ctr"/>
            <a:r>
              <a:rPr lang="th-TH" sz="6000" b="1" dirty="0" smtClean="0">
                <a:ln w="12700">
                  <a:solidFill>
                    <a:schemeClr val="tx1"/>
                  </a:solidFill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ศึกษาการแปรรูปเซลลูโลสจากธูปฤาษีในดินเค็ม</a:t>
            </a:r>
          </a:p>
          <a:p>
            <a:pPr algn="ctr"/>
            <a:r>
              <a:rPr lang="th-TH" sz="6000" b="1" dirty="0" smtClean="0">
                <a:ln w="12700">
                  <a:solidFill>
                    <a:schemeClr val="tx1"/>
                  </a:solidFill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เพื่อผลิตภัณฑ์เส้นใยอาหาร</a:t>
            </a:r>
            <a:endParaRPr lang="en-US" sz="6000" b="1" dirty="0" smtClean="0">
              <a:ln w="12700">
                <a:solidFill>
                  <a:schemeClr val="tx1"/>
                </a:solidFill>
              </a:ln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en-US" sz="8000" b="1" dirty="0" smtClean="0">
              <a:ln w="12700">
                <a:solidFill>
                  <a:schemeClr val="tx1"/>
                </a:solidFill>
              </a:ln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100" b="1" dirty="0">
              <a:ln w="12700">
                <a:solidFill>
                  <a:schemeClr val="tx1"/>
                </a:solidFill>
              </a:ln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r="7581"/>
          <a:stretch/>
        </p:blipFill>
        <p:spPr bwMode="auto">
          <a:xfrm>
            <a:off x="5906911" y="2252691"/>
            <a:ext cx="2639981" cy="2355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1" y="4930404"/>
            <a:ext cx="3106432" cy="1863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1" y="1930071"/>
            <a:ext cx="1800200" cy="3000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12" y="1795480"/>
            <a:ext cx="1800200" cy="3000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0" b="26266"/>
          <a:stretch/>
        </p:blipFill>
        <p:spPr bwMode="auto">
          <a:xfrm>
            <a:off x="4984875" y="4788459"/>
            <a:ext cx="3808658" cy="951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5070" y="5755067"/>
            <a:ext cx="2920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อาจารย์ที่ปรึกษางานวิจัยดร.พัชราภรณ์ พิมพ์จันทร์</a:t>
            </a:r>
            <a:endParaRPr lang="th-TH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05998"/>
            <a:ext cx="1071538" cy="144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7010400" y="-19472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mtClean="0"/>
              <a:pPr/>
              <a:t>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2823070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71472" y="928670"/>
            <a:ext cx="8001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ฐิ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ตา ฟูเผ่า และคณะ ศึกษาวิธีการสกัดเซลลูโลสจากเมล็ดมะรุม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วิธี ได้แก่ การสกัดเบื้องต้นด้วยน้ำร้อนหรือเอนไซม์ร่วมกับวิธีการสกัดด้วยด่าง  ผลการศึกษาพบว่า  องค์ประกอบทางเคมีของกากเมล็ดมะรุมประกอบด้วยปริมาณเส้นใยสูงถึง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31.03%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โดยน้ำหนักแห้ง และวิธีการสกัดที่เหมาะสมในการสกัดเซลลูโลสจากกากเมล็ดมะรุมคือการสกัดเบื้องต้นด้วยน้ำร้อนร่วมกับวิธีการสกัดด้วยด่าง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28860" y="214290"/>
            <a:ext cx="3714776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j-cs"/>
              </a:rPr>
              <a:t>เอกสารและงานวิจัยที่เกี่ยวข้อง</a:t>
            </a:r>
            <a:endParaRPr lang="th-TH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j-cs"/>
            </a:endParaRPr>
          </a:p>
        </p:txBody>
      </p:sp>
      <p:pic>
        <p:nvPicPr>
          <p:cNvPr id="6" name="Picture 2" descr="C:\Users\SAMSUNG\Downloads\ดาวน์โหลด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000504"/>
            <a:ext cx="2357454" cy="1720291"/>
          </a:xfrm>
          <a:prstGeom prst="rect">
            <a:avLst/>
          </a:prstGeom>
          <a:noFill/>
        </p:spPr>
      </p:pic>
      <p:sp>
        <p:nvSpPr>
          <p:cNvPr id="7" name="สี่เหลี่ยมผืนผ้า 6"/>
          <p:cNvSpPr/>
          <p:nvPr/>
        </p:nvSpPr>
        <p:spPr>
          <a:xfrm>
            <a:off x="2857488" y="5857892"/>
            <a:ext cx="13003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เมล็ดมะรุม</a:t>
            </a:r>
            <a:endParaRPr lang="th-TH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j-cs"/>
            </a:endParaRPr>
          </a:p>
        </p:txBody>
      </p:sp>
      <p:sp>
        <p:nvSpPr>
          <p:cNvPr id="9" name="ตัวแทนหมายเลขภาพนิ่ง 1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10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215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5286380" y="285728"/>
            <a:ext cx="3643338" cy="582594"/>
          </a:xfrm>
        </p:spPr>
        <p:txBody>
          <a:bodyPr>
            <a:normAutofit fontScale="90000"/>
          </a:bodyPr>
          <a:lstStyle/>
          <a:p>
            <a:pPr algn="l"/>
            <a:r>
              <a:rPr lang="th-TH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j-cs"/>
              </a:rPr>
              <a:t>เอกสารและงานวิจัยที่เกี่ยวข้อง</a:t>
            </a:r>
            <a:endParaRPr lang="th-TH" sz="3600" dirty="0"/>
          </a:p>
        </p:txBody>
      </p: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357158" y="928670"/>
            <a:ext cx="8286808" cy="27860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 ดุษฎี  สุ</a:t>
            </a:r>
            <a:r>
              <a:rPr kumimoji="0" lang="th-TH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ริย</a:t>
            </a: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พรรณพงศ์  ศึกษาหากระบวนการผลิตเซลลูโลสสำหรับใช้ทางเภสัชกรรมจากใบผักตบชวา  ก้านผักตบชวา ใบธูปฤาษี และกากชานอ้อย  โดยวิธีย่อยด้วยกรด และคุณสมบัติของเซลลูโลสที่ผลิตได้  พบว่า</a:t>
            </a: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  </a:t>
            </a: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เมื่อพิจารณาถึงอัตราการพองตัวพบว่าผงเซลลูโลสที่ผลิตจากกากชานอ้อยมีการพองตัวที่ดีที่สุด รองลงมาคือเซลลูโลสที่ผลิตจากธูปฤาษี และชนิดที่มีการพองตัวต่ำที่สุดคือผงเซลลูโลสที่ได้จากทั้งส่วนใบและก้านของผักตบชวา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cs typeface="TH SarabunPSK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C:\Users\SAMSUNG\Downloads\ดาวน์โหลด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929066"/>
            <a:ext cx="2143140" cy="1714512"/>
          </a:xfrm>
          <a:prstGeom prst="rect">
            <a:avLst/>
          </a:prstGeom>
          <a:noFill/>
        </p:spPr>
      </p:pic>
      <p:sp>
        <p:nvSpPr>
          <p:cNvPr id="7" name="สี่เหลี่ยมผืนผ้า 6"/>
          <p:cNvSpPr/>
          <p:nvPr/>
        </p:nvSpPr>
        <p:spPr>
          <a:xfrm>
            <a:off x="1214414" y="5643578"/>
            <a:ext cx="12426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ต้นธูปฤาษี</a:t>
            </a:r>
            <a:endParaRPr lang="th-TH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j-cs"/>
            </a:endParaRPr>
          </a:p>
        </p:txBody>
      </p:sp>
      <p:pic>
        <p:nvPicPr>
          <p:cNvPr id="8" name="Picture 4" descr="C:\Users\SAMSUNG\Downloads\l5-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929066"/>
            <a:ext cx="2141542" cy="1714512"/>
          </a:xfrm>
          <a:prstGeom prst="rect">
            <a:avLst/>
          </a:prstGeom>
          <a:noFill/>
        </p:spPr>
      </p:pic>
      <p:sp>
        <p:nvSpPr>
          <p:cNvPr id="9" name="สี่เหลี่ยมผืนผ้า 8"/>
          <p:cNvSpPr/>
          <p:nvPr/>
        </p:nvSpPr>
        <p:spPr>
          <a:xfrm>
            <a:off x="4071934" y="5643578"/>
            <a:ext cx="10438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ชานอ้อย</a:t>
            </a:r>
            <a:endParaRPr lang="th-TH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j-cs"/>
            </a:endParaRPr>
          </a:p>
        </p:txBody>
      </p:sp>
      <p:pic>
        <p:nvPicPr>
          <p:cNvPr id="10" name="Picture 3" descr="C:\Users\SAMSUNG\Downloads\t_me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929066"/>
            <a:ext cx="2214578" cy="1714512"/>
          </a:xfrm>
          <a:prstGeom prst="rect">
            <a:avLst/>
          </a:prstGeom>
          <a:noFill/>
        </p:spPr>
      </p:pic>
      <p:sp>
        <p:nvSpPr>
          <p:cNvPr id="11" name="สี่เหลี่ยมผืนผ้า 10"/>
          <p:cNvSpPr/>
          <p:nvPr/>
        </p:nvSpPr>
        <p:spPr>
          <a:xfrm>
            <a:off x="6786578" y="5643578"/>
            <a:ext cx="12025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ผักตบชวา</a:t>
            </a:r>
            <a:endParaRPr lang="th-TH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j-cs"/>
            </a:endParaRPr>
          </a:p>
        </p:txBody>
      </p:sp>
      <p:sp>
        <p:nvSpPr>
          <p:cNvPr id="12" name="ตัวแทนหมายเลขภาพนิ่ง 1"/>
          <p:cNvSpPr txBox="1">
            <a:spLocks/>
          </p:cNvSpPr>
          <p:nvPr/>
        </p:nvSpPr>
        <p:spPr>
          <a:xfrm>
            <a:off x="7010400" y="6520259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11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04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5286380" y="285728"/>
            <a:ext cx="3643338" cy="582594"/>
          </a:xfrm>
        </p:spPr>
        <p:txBody>
          <a:bodyPr>
            <a:normAutofit fontScale="90000"/>
          </a:bodyPr>
          <a:lstStyle/>
          <a:p>
            <a:pPr algn="l"/>
            <a:r>
              <a:rPr lang="th-TH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j-cs"/>
              </a:rPr>
              <a:t>เอกสารและงานวิจัยที่เกี่ยวข้อง</a:t>
            </a:r>
            <a:endParaRPr lang="th-TH" sz="3600" dirty="0"/>
          </a:p>
        </p:txBody>
      </p: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642910" y="928670"/>
            <a:ext cx="7786742" cy="27860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เหรียญทอง</a:t>
            </a:r>
            <a:r>
              <a:rPr kumimoji="0" lang="th-TH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สิงห์จานุสงค์ และ จิรา</a:t>
            </a:r>
            <a:r>
              <a:rPr kumimoji="0" lang="th-TH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ภรณ์</a:t>
            </a:r>
            <a:r>
              <a:rPr kumimoji="0" lang="th-TH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สอดจิตร  ศึกษาการเพิ่มมูลค่าของเปลือกกล้วยโดยผลิตเป็นเซลลูโลส เปลือกกล้วยที่ใช้ในการทดลองคือ เปลือกกล้วยระยะ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5 6 </a:t>
            </a:r>
            <a:r>
              <a:rPr kumimoji="0" lang="th-TH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และ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</a:t>
            </a:r>
            <a:r>
              <a:rPr kumimoji="0" lang="th-TH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เพื่อคัดระยะการสุกที่เหมาะสมในการผลิตเซลลูโลส พบว่าเปลือกกล้วยสุกระยะ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</a:t>
            </a:r>
            <a:r>
              <a:rPr kumimoji="0" lang="th-TH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มีปริมาณเซลลูโลสสูงสุดและมากกว่าระยะ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 </a:t>
            </a:r>
            <a:r>
              <a:rPr kumimoji="0" lang="th-TH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และ </a:t>
            </a:r>
            <a:r>
              <a:rPr lang="en-US" dirty="0" smtClean="0"/>
              <a:t>7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cs typeface="TH SarabunPSK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2" name="Picture 2" descr="ripeningind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500438"/>
            <a:ext cx="4497387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สี่เหลี่ยมผืนผ้า 7"/>
          <p:cNvSpPr/>
          <p:nvPr/>
        </p:nvSpPr>
        <p:spPr>
          <a:xfrm>
            <a:off x="1643042" y="5500702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ระยะการสุก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7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ระยะของกล้วยจำแนกจากสีผิวภายนอก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ที่มา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Dole, 1997)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ตัวแทนหมายเลขภาพนิ่ง 1"/>
          <p:cNvSpPr txBox="1">
            <a:spLocks/>
          </p:cNvSpPr>
          <p:nvPr/>
        </p:nvSpPr>
        <p:spPr>
          <a:xfrm>
            <a:off x="8676456" y="6520259"/>
            <a:ext cx="467544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12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212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691680" y="2276872"/>
            <a:ext cx="5832648" cy="1583220"/>
          </a:xfrm>
          <a:prstGeom prst="rect">
            <a:avLst/>
          </a:prstGeom>
          <a:solidFill>
            <a:schemeClr val="tx1"/>
          </a:solidFill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บทที่ 3 วิธีการดำเนินงาน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13</a:t>
            </a:fld>
            <a:endParaRPr lang="th-TH" dirty="0"/>
          </a:p>
        </p:txBody>
      </p:sp>
      <p:sp>
        <p:nvSpPr>
          <p:cNvPr id="5" name="ตัวแทนหมายเลขภาพนิ่ง 1"/>
          <p:cNvSpPr txBox="1">
            <a:spLocks/>
          </p:cNvSpPr>
          <p:nvPr/>
        </p:nvSpPr>
        <p:spPr>
          <a:xfrm>
            <a:off x="8604448" y="6492875"/>
            <a:ext cx="53955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13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96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มุมมน 11"/>
          <p:cNvSpPr/>
          <p:nvPr/>
        </p:nvSpPr>
        <p:spPr>
          <a:xfrm>
            <a:off x="272982" y="214505"/>
            <a:ext cx="3180680" cy="59756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83861" y="92737"/>
            <a:ext cx="5040560" cy="720079"/>
          </a:xfrm>
        </p:spPr>
        <p:txBody>
          <a:bodyPr>
            <a:noAutofit/>
          </a:bodyPr>
          <a:lstStyle/>
          <a:p>
            <a:pPr algn="l"/>
            <a:r>
              <a:rPr lang="th-TH" sz="2800" b="1" dirty="0" smtClean="0">
                <a:latin typeface="TH Baijam" pitchFamily="2" charset="-34"/>
                <a:cs typeface="TH Baijam" pitchFamily="2" charset="-34"/>
              </a:rPr>
              <a:t>การเตรียมตัวอย่างธูปฤาษี</a:t>
            </a:r>
            <a:endParaRPr lang="th-TH" sz="2800" b="1" dirty="0">
              <a:latin typeface="TH Baijam" pitchFamily="2" charset="-34"/>
              <a:cs typeface="TH Baijam" pitchFamily="2" charset="-34"/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368874" y="1100668"/>
            <a:ext cx="2435268" cy="2404617"/>
            <a:chOff x="395536" y="1579571"/>
            <a:chExt cx="2461390" cy="347749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68698" y="1930410"/>
              <a:ext cx="1633406" cy="931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" t="20007" r="14118" b="56139"/>
            <a:stretch/>
          </p:blipFill>
          <p:spPr bwMode="auto">
            <a:xfrm rot="5400000">
              <a:off x="1466189" y="3666325"/>
              <a:ext cx="1844084" cy="937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22" t="17500" b="44470"/>
            <a:stretch/>
          </p:blipFill>
          <p:spPr bwMode="auto">
            <a:xfrm>
              <a:off x="395536" y="1579571"/>
              <a:ext cx="1524000" cy="3477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920179" y="4549231"/>
              <a:ext cx="936104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โคนอ่อน</a:t>
              </a:r>
              <a:r>
                <a:rPr lang="en-US" sz="1600" b="1" dirty="0" smtClean="0">
                  <a:latin typeface="TH Baijam" pitchFamily="2" charset="-34"/>
                  <a:cs typeface="TH Baijam" pitchFamily="2" charset="-34"/>
                </a:rPr>
                <a:t>/</a:t>
              </a:r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แก่</a:t>
              </a:r>
              <a:endParaRPr lang="th-TH" sz="1600" b="1" dirty="0">
                <a:latin typeface="TH Baijam" pitchFamily="2" charset="-34"/>
                <a:cs typeface="TH Baijam" pitchFamily="2" charset="-34"/>
              </a:endParaRPr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1919536" y="2809312"/>
              <a:ext cx="798236" cy="471768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ใบอ่อน</a:t>
              </a:r>
              <a:r>
                <a:rPr lang="en-US" sz="1600" b="1" dirty="0" smtClean="0">
                  <a:latin typeface="TH Baijam" pitchFamily="2" charset="-34"/>
                  <a:cs typeface="TH Baijam" pitchFamily="2" charset="-34"/>
                </a:rPr>
                <a:t>/</a:t>
              </a:r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แก่</a:t>
              </a:r>
              <a:endParaRPr lang="th-TH" sz="1600" b="1" dirty="0">
                <a:latin typeface="TH Baijam" pitchFamily="2" charset="-34"/>
                <a:cs typeface="TH Baijam" pitchFamily="2" charset="-34"/>
              </a:endParaRPr>
            </a:p>
          </p:txBody>
        </p:sp>
      </p:grpSp>
      <p:grpSp>
        <p:nvGrpSpPr>
          <p:cNvPr id="8" name="กลุ่ม 7"/>
          <p:cNvGrpSpPr/>
          <p:nvPr/>
        </p:nvGrpSpPr>
        <p:grpSpPr>
          <a:xfrm>
            <a:off x="3556798" y="985569"/>
            <a:ext cx="2029924" cy="2598407"/>
            <a:chOff x="3923928" y="1328028"/>
            <a:chExt cx="2029924" cy="285016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7" t="19246" r="27564" b="10154"/>
            <a:stretch/>
          </p:blipFill>
          <p:spPr bwMode="auto">
            <a:xfrm>
              <a:off x="3923928" y="2753108"/>
              <a:ext cx="2029924" cy="1425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35" t="39906" r="19740" b="8008"/>
            <a:stretch/>
          </p:blipFill>
          <p:spPr bwMode="auto">
            <a:xfrm>
              <a:off x="3923928" y="1328028"/>
              <a:ext cx="2029923" cy="1425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419263" y="3788932"/>
              <a:ext cx="981668" cy="26365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โคนอ่อน</a:t>
              </a:r>
              <a:r>
                <a:rPr lang="en-US" sz="1600" b="1" dirty="0" smtClean="0">
                  <a:latin typeface="TH Baijam" pitchFamily="2" charset="-34"/>
                  <a:cs typeface="TH Baijam" pitchFamily="2" charset="-34"/>
                </a:rPr>
                <a:t>/</a:t>
              </a:r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แก่</a:t>
              </a:r>
              <a:endParaRPr lang="th-TH" sz="1600" b="1" dirty="0">
                <a:latin typeface="TH Baijam" pitchFamily="2" charset="-34"/>
                <a:cs typeface="TH Baijam" pitchFamily="2" charset="-34"/>
              </a:endParaRPr>
            </a:p>
          </p:txBody>
        </p:sp>
        <p:sp>
          <p:nvSpPr>
            <p:cNvPr id="16" name="สี่เหลี่ยมผืนผ้า 15"/>
            <p:cNvSpPr/>
            <p:nvPr/>
          </p:nvSpPr>
          <p:spPr>
            <a:xfrm>
              <a:off x="4457948" y="2413356"/>
              <a:ext cx="837089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ใบอ่อน</a:t>
              </a:r>
              <a:r>
                <a:rPr lang="en-US" sz="1600" b="1" dirty="0" smtClean="0">
                  <a:latin typeface="TH Baijam" pitchFamily="2" charset="-34"/>
                  <a:cs typeface="TH Baijam" pitchFamily="2" charset="-34"/>
                </a:rPr>
                <a:t>/</a:t>
              </a:r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แก่</a:t>
              </a:r>
              <a:endParaRPr lang="th-TH" sz="1600" b="1" dirty="0">
                <a:latin typeface="TH Baijam" pitchFamily="2" charset="-34"/>
                <a:cs typeface="TH Baijam" pitchFamily="2" charset="-34"/>
              </a:endParaRPr>
            </a:p>
          </p:txBody>
        </p:sp>
      </p:grpSp>
      <p:grpSp>
        <p:nvGrpSpPr>
          <p:cNvPr id="9" name="กลุ่ม 8"/>
          <p:cNvGrpSpPr/>
          <p:nvPr/>
        </p:nvGrpSpPr>
        <p:grpSpPr>
          <a:xfrm>
            <a:off x="6420285" y="419451"/>
            <a:ext cx="2438400" cy="3177714"/>
            <a:chOff x="6369703" y="950025"/>
            <a:chExt cx="2438400" cy="3372818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6369703" y="950025"/>
              <a:ext cx="2438400" cy="2001199"/>
              <a:chOff x="6675709" y="1625944"/>
              <a:chExt cx="2438400" cy="2001199"/>
            </a:xfrm>
          </p:grpSpPr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84"/>
              <a:stretch/>
            </p:blipFill>
            <p:spPr bwMode="auto">
              <a:xfrm>
                <a:off x="6675709" y="1625944"/>
                <a:ext cx="2438400" cy="2001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5" name="Picture 11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873"/>
              <a:stretch/>
            </p:blipFill>
            <p:spPr bwMode="auto">
              <a:xfrm>
                <a:off x="7164288" y="2727721"/>
                <a:ext cx="789449" cy="381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6" name="Picture 1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053" b="16070"/>
              <a:stretch/>
            </p:blipFill>
            <p:spPr bwMode="auto">
              <a:xfrm>
                <a:off x="7195572" y="2260195"/>
                <a:ext cx="716969" cy="3063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</p:pic>
        </p:grpSp>
        <p:pic>
          <p:nvPicPr>
            <p:cNvPr id="1037" name="Picture 1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9" r="17007"/>
            <a:stretch/>
          </p:blipFill>
          <p:spPr bwMode="auto">
            <a:xfrm>
              <a:off x="6701454" y="2840145"/>
              <a:ext cx="1774898" cy="1482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สี่เหลี่ยมผืนผ้า 22"/>
            <p:cNvSpPr/>
            <p:nvPr/>
          </p:nvSpPr>
          <p:spPr>
            <a:xfrm>
              <a:off x="7647731" y="2840145"/>
              <a:ext cx="837089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ใบอ่อน</a:t>
              </a:r>
              <a:r>
                <a:rPr lang="en-US" sz="1600" b="1" dirty="0" smtClean="0">
                  <a:latin typeface="TH Baijam" pitchFamily="2" charset="-34"/>
                  <a:cs typeface="TH Baijam" pitchFamily="2" charset="-34"/>
                </a:rPr>
                <a:t>/</a:t>
              </a:r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แก่</a:t>
              </a:r>
              <a:endParaRPr lang="th-TH" sz="1600" b="1" dirty="0">
                <a:latin typeface="TH Baijam" pitchFamily="2" charset="-34"/>
                <a:cs typeface="TH Baijam" pitchFamily="2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64595" y="2853963"/>
              <a:ext cx="983136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โคนอ่อน</a:t>
              </a:r>
              <a:r>
                <a:rPr lang="en-US" sz="1600" b="1" dirty="0" smtClean="0">
                  <a:latin typeface="TH Baijam" pitchFamily="2" charset="-34"/>
                  <a:cs typeface="TH Baijam" pitchFamily="2" charset="-34"/>
                </a:rPr>
                <a:t>/</a:t>
              </a:r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แก่</a:t>
              </a:r>
              <a:endParaRPr lang="th-TH" sz="1600" b="1" dirty="0">
                <a:latin typeface="TH Baijam" pitchFamily="2" charset="-34"/>
                <a:cs typeface="TH Baijam" pitchFamily="2" charset="-34"/>
              </a:endParaRPr>
            </a:p>
          </p:txBody>
        </p:sp>
      </p:grpSp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9" r="11187" b="20487"/>
          <a:stretch/>
        </p:blipFill>
        <p:spPr bwMode="auto">
          <a:xfrm>
            <a:off x="6795453" y="4527594"/>
            <a:ext cx="1688061" cy="161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t="21876" r="25054"/>
          <a:stretch/>
        </p:blipFill>
        <p:spPr bwMode="auto">
          <a:xfrm>
            <a:off x="3640166" y="4527594"/>
            <a:ext cx="1826314" cy="168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8874" y="3533531"/>
            <a:ext cx="243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แบ่งธูปฤาษีออกเป็น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4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ส่วน นำไปล้างน้ำสะอาด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288184" y="3533531"/>
            <a:ext cx="2567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หั่นเป็นชิ้นขนาด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1x1 cm.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 ผึ่งลม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48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ชม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. 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6598858" y="3533531"/>
            <a:ext cx="2259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อบที่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60 </a:t>
            </a:r>
            <a:r>
              <a:rPr lang="en-US" sz="2400" baseline="30000" dirty="0" err="1" smtClean="0">
                <a:latin typeface="TH Baijam" pitchFamily="2" charset="-34"/>
                <a:cs typeface="TH Baijam" pitchFamily="2" charset="-34"/>
              </a:rPr>
              <a:t>o</a:t>
            </a:r>
            <a:r>
              <a:rPr lang="en-US" sz="2400" dirty="0" err="1" smtClean="0">
                <a:latin typeface="TH Baijam" pitchFamily="2" charset="-34"/>
                <a:cs typeface="TH Baijam" pitchFamily="2" charset="-34"/>
              </a:rPr>
              <a:t>C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จนแห้ง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6598858" y="6132755"/>
            <a:ext cx="208124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ปั่นตัวอย่างให้ละเอียด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335344" y="6045102"/>
            <a:ext cx="25671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นำมาร่อนผ่านตะแกรงขนาด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45 mesh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990" y="2013833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20" y="2013833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2495" y="5093187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8577" y="4003720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3275" y="5127358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สี่เหลี่ยมผืนผ้า 38"/>
          <p:cNvSpPr/>
          <p:nvPr/>
        </p:nvSpPr>
        <p:spPr>
          <a:xfrm>
            <a:off x="363843" y="6058767"/>
            <a:ext cx="25671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เก็บใส่ถุงซิป</a:t>
            </a:r>
            <a:r>
              <a:rPr lang="th-TH" sz="2400" dirty="0" err="1" smtClean="0">
                <a:latin typeface="TH Baijam" pitchFamily="2" charset="-34"/>
                <a:cs typeface="TH Baijam" pitchFamily="2" charset="-34"/>
              </a:rPr>
              <a:t>ล็อค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 เพื่อนำไปวิเคราะห์ต่อไป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r="7277"/>
          <a:stretch/>
        </p:blipFill>
        <p:spPr bwMode="auto">
          <a:xfrm>
            <a:off x="441734" y="4600290"/>
            <a:ext cx="2313443" cy="147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14</a:t>
            </a:fld>
            <a:endParaRPr lang="th-TH" dirty="0"/>
          </a:p>
        </p:txBody>
      </p:sp>
      <p:sp>
        <p:nvSpPr>
          <p:cNvPr id="40" name="ตัวแทนหมายเลขภาพนิ่ง 1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14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135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272982" y="214505"/>
            <a:ext cx="2282794" cy="5975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148007"/>
            <a:ext cx="2242592" cy="652934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latin typeface="TH Baijam" pitchFamily="2" charset="-34"/>
                <a:cs typeface="TH Baijam" pitchFamily="2" charset="-34"/>
              </a:rPr>
              <a:t>การสกัดเซลลูโลส</a:t>
            </a:r>
            <a:endParaRPr lang="th-TH" sz="2800" b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9293" y="2557408"/>
            <a:ext cx="245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นำตัวอย่างที่ผ่านการเตรียมตัวอย่างมา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r="7277"/>
          <a:stretch/>
        </p:blipFill>
        <p:spPr bwMode="auto">
          <a:xfrm>
            <a:off x="601849" y="1124744"/>
            <a:ext cx="2313443" cy="147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5" b="8315"/>
          <a:stretch/>
        </p:blipFill>
        <p:spPr bwMode="auto">
          <a:xfrm>
            <a:off x="3707904" y="833391"/>
            <a:ext cx="1622394" cy="176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3291101" y="2571517"/>
            <a:ext cx="245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ชั่งน้ำหนักตัวอย่างธูปฤาษีแต่ละส่วน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976740" y="2597899"/>
            <a:ext cx="2915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เติม เอ</a:t>
            </a:r>
            <a:r>
              <a:rPr lang="th-TH" sz="2400" dirty="0" err="1" smtClean="0">
                <a:latin typeface="TH Baijam" pitchFamily="2" charset="-34"/>
                <a:cs typeface="TH Baijam" pitchFamily="2" charset="-34"/>
              </a:rPr>
              <a:t>ทานอล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90%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100 ml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5" b="19577"/>
          <a:stretch/>
        </p:blipFill>
        <p:spPr bwMode="auto">
          <a:xfrm>
            <a:off x="6253440" y="812067"/>
            <a:ext cx="2047392" cy="178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" r="45065"/>
          <a:stretch/>
        </p:blipFill>
        <p:spPr bwMode="auto">
          <a:xfrm>
            <a:off x="6314372" y="3700482"/>
            <a:ext cx="2030937" cy="216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6103404" y="5661878"/>
            <a:ext cx="262809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ควบคุมอุณหภูมิที่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55-60 </a:t>
            </a:r>
            <a:r>
              <a:rPr lang="en-US" sz="2400" baseline="30000" dirty="0" err="1" smtClean="0">
                <a:latin typeface="TH Baijam" pitchFamily="2" charset="-34"/>
                <a:cs typeface="TH Baijam" pitchFamily="2" charset="-34"/>
              </a:rPr>
              <a:t>o</a:t>
            </a:r>
            <a:r>
              <a:rPr lang="en-US" sz="2400" dirty="0" err="1" smtClean="0">
                <a:latin typeface="TH Baijam" pitchFamily="2" charset="-34"/>
                <a:cs typeface="TH Baijam" pitchFamily="2" charset="-34"/>
              </a:rPr>
              <a:t>C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 24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ชม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. 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กำจัดไขมัน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 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2057" name="Picture 9" descr="https://fbcdn-sphotos-e-a.akamaihd.net/hphotos-ak-xft1/v/t1.0-9/11261678_865836763463390_2632791805996731591_n.jpg?oh=155730066ede32b918b4b26ddd5d9493&amp;oe=56686243&amp;__gda__=1449955785_260f8e433a519e865444f8159de859d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9" b="20708"/>
          <a:stretch/>
        </p:blipFill>
        <p:spPr bwMode="auto">
          <a:xfrm>
            <a:off x="3851920" y="3700482"/>
            <a:ext cx="1751165" cy="210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3444811" y="5867618"/>
            <a:ext cx="241500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กรองและล้างด้วยน้ำกลั่น </a:t>
            </a:r>
            <a:endParaRPr lang="en-US" sz="2400" dirty="0" smtClean="0">
              <a:latin typeface="TH Baijam" pitchFamily="2" charset="-34"/>
              <a:cs typeface="TH Baijam" pitchFamily="2" charset="-34"/>
            </a:endParaRPr>
          </a:p>
          <a:p>
            <a:pPr algn="ctr"/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300 ml 2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ครั้ง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1" y="3700482"/>
            <a:ext cx="2047875" cy="197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สี่เหลี่ยมผืนผ้า 18"/>
          <p:cNvSpPr/>
          <p:nvPr/>
        </p:nvSpPr>
        <p:spPr>
          <a:xfrm>
            <a:off x="0" y="5786200"/>
            <a:ext cx="345366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เติมครั้งที่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1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 </a:t>
            </a:r>
            <a:r>
              <a:rPr lang="en-US" sz="2400" dirty="0" err="1" smtClean="0">
                <a:latin typeface="TH Baijam" pitchFamily="2" charset="-34"/>
                <a:cs typeface="TH Baijam" pitchFamily="2" charset="-34"/>
              </a:rPr>
              <a:t>NaOH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 15%w/w 150 ml 55-60 </a:t>
            </a:r>
            <a:r>
              <a:rPr lang="en-US" sz="2400" baseline="30000" dirty="0" err="1" smtClean="0">
                <a:latin typeface="TH Baijam" pitchFamily="2" charset="-34"/>
                <a:cs typeface="TH Baijam" pitchFamily="2" charset="-34"/>
              </a:rPr>
              <a:t>o</a:t>
            </a:r>
            <a:r>
              <a:rPr lang="en-US" sz="2400" dirty="0" err="1" smtClean="0">
                <a:latin typeface="TH Baijam" pitchFamily="2" charset="-34"/>
                <a:cs typeface="TH Baijam" pitchFamily="2" charset="-34"/>
              </a:rPr>
              <a:t>C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 24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ชม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. 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กำจัดโปรตีน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49646" y="3119788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20999" y="4540369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989" y="1617641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17" y="1617641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15</a:t>
            </a:fld>
            <a:endParaRPr lang="th-TH" dirty="0"/>
          </a:p>
        </p:txBody>
      </p:sp>
      <p:sp>
        <p:nvSpPr>
          <p:cNvPr id="27" name="ตัวแทนหมายเลขภาพนิ่ง 1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15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10907" y="4435642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2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23882" y="183350"/>
            <a:ext cx="3180680" cy="5975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148007"/>
            <a:ext cx="2520280" cy="652934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latin typeface="TH Baijam" pitchFamily="2" charset="-34"/>
                <a:cs typeface="TH Baijam" pitchFamily="2" charset="-34"/>
              </a:rPr>
              <a:t>การสกัดเซลลูโลส(ต่อ)</a:t>
            </a:r>
            <a:endParaRPr lang="th-TH" sz="2800" b="1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" b="8358"/>
          <a:stretch/>
        </p:blipFill>
        <p:spPr bwMode="auto">
          <a:xfrm>
            <a:off x="395536" y="944638"/>
            <a:ext cx="1531793" cy="211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สี่เหลี่ยมผืนผ้า 6"/>
              <p:cNvSpPr/>
              <p:nvPr/>
            </p:nvSpPr>
            <p:spPr>
              <a:xfrm>
                <a:off x="123882" y="3120543"/>
                <a:ext cx="232388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400" dirty="0" smtClean="0">
                    <a:latin typeface="TH Baijam" pitchFamily="2" charset="-34"/>
                    <a:cs typeface="TH Baijam" pitchFamily="2" charset="-34"/>
                  </a:rPr>
                  <a:t>กรองและล้างด้วยน้ำกลั่น จน </a:t>
                </a:r>
                <a:r>
                  <a:rPr lang="en-US" sz="2400" dirty="0" smtClean="0">
                    <a:latin typeface="TH Baijam" pitchFamily="2" charset="-34"/>
                    <a:cs typeface="TH Baijam" pitchFamily="2" charset="-34"/>
                  </a:rPr>
                  <a:t>pH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/>
                        <a:ea typeface="Cambria Math"/>
                        <a:cs typeface="TH Baijam" pitchFamily="2" charset="-34"/>
                      </a:rPr>
                      <m:t>≈</m:t>
                    </m:r>
                    <m:r>
                      <a:rPr lang="en-US" sz="1800" b="0" i="1" smtClean="0">
                        <a:latin typeface="Cambria Math"/>
                        <a:ea typeface="Cambria Math"/>
                        <a:cs typeface="TH Baijam" pitchFamily="2" charset="-34"/>
                      </a:rPr>
                      <m:t>7</m:t>
                    </m:r>
                  </m:oMath>
                </a14:m>
                <a:endParaRPr lang="th-TH" sz="2400" dirty="0">
                  <a:latin typeface="TH Baijam" pitchFamily="2" charset="-34"/>
                  <a:cs typeface="TH Baijam" pitchFamily="2" charset="-34"/>
                </a:endParaRPr>
              </a:p>
            </p:txBody>
          </p:sp>
        </mc:Choice>
        <mc:Fallback xmlns="">
          <p:sp>
            <p:nvSpPr>
              <p:cNvPr id="7" name="สี่เหลี่ยมผืนผ้า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2" y="3120543"/>
                <a:ext cx="2323881" cy="830997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2880" t="-5882" r="-7068" b="-16176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322" y="980728"/>
            <a:ext cx="2160997" cy="208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2699791" y="3066446"/>
            <a:ext cx="3096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เติมครั้งที่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2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 </a:t>
            </a:r>
            <a:r>
              <a:rPr lang="en-US" sz="2400" dirty="0" err="1" smtClean="0">
                <a:latin typeface="TH Baijam" pitchFamily="2" charset="-34"/>
                <a:cs typeface="TH Baijam" pitchFamily="2" charset="-34"/>
              </a:rPr>
              <a:t>NaOH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 12%w/w 100 ml 55-60 </a:t>
            </a:r>
            <a:r>
              <a:rPr lang="en-US" sz="2400" baseline="30000" dirty="0" err="1" smtClean="0">
                <a:latin typeface="TH Baijam" pitchFamily="2" charset="-34"/>
                <a:cs typeface="TH Baijam" pitchFamily="2" charset="-34"/>
              </a:rPr>
              <a:t>o</a:t>
            </a:r>
            <a:r>
              <a:rPr lang="en-US" sz="2400" dirty="0" err="1" smtClean="0">
                <a:latin typeface="TH Baijam" pitchFamily="2" charset="-34"/>
                <a:cs typeface="TH Baijam" pitchFamily="2" charset="-34"/>
              </a:rPr>
              <a:t>C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 5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ชม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.  </a:t>
            </a:r>
            <a:endParaRPr lang="th-TH" sz="2400" dirty="0" smtClean="0">
              <a:latin typeface="TH Baijam" pitchFamily="2" charset="-34"/>
              <a:cs typeface="TH Baijam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สี่เหลี่ยมผืนผ้า 10"/>
              <p:cNvSpPr/>
              <p:nvPr/>
            </p:nvSpPr>
            <p:spPr>
              <a:xfrm>
                <a:off x="6075293" y="2648902"/>
                <a:ext cx="232388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400" dirty="0" smtClean="0">
                    <a:latin typeface="TH Baijam" pitchFamily="2" charset="-34"/>
                    <a:cs typeface="TH Baijam" pitchFamily="2" charset="-34"/>
                  </a:rPr>
                  <a:t>กรองและล้างด้วยน้ำกลั่น จน </a:t>
                </a:r>
                <a:r>
                  <a:rPr lang="en-US" sz="2400" dirty="0" smtClean="0">
                    <a:latin typeface="TH Baijam" pitchFamily="2" charset="-34"/>
                    <a:cs typeface="TH Baijam" pitchFamily="2" charset="-34"/>
                  </a:rPr>
                  <a:t>pH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/>
                        <a:ea typeface="Cambria Math"/>
                        <a:cs typeface="TH Baijam" pitchFamily="2" charset="-34"/>
                      </a:rPr>
                      <m:t>≈</m:t>
                    </m:r>
                    <m:r>
                      <a:rPr lang="en-US" sz="1800" b="0" i="1" smtClean="0">
                        <a:latin typeface="Cambria Math"/>
                        <a:ea typeface="Cambria Math"/>
                        <a:cs typeface="TH Baijam" pitchFamily="2" charset="-34"/>
                      </a:rPr>
                      <m:t>7</m:t>
                    </m:r>
                  </m:oMath>
                </a14:m>
                <a:endParaRPr lang="th-TH" sz="2400" dirty="0">
                  <a:latin typeface="TH Baijam" pitchFamily="2" charset="-34"/>
                  <a:cs typeface="TH Baijam" pitchFamily="2" charset="-34"/>
                </a:endParaRPr>
              </a:p>
            </p:txBody>
          </p:sp>
        </mc:Choice>
        <mc:Fallback xmlns="">
          <p:sp>
            <p:nvSpPr>
              <p:cNvPr id="11" name="สี่เหลี่ยมผืนผ้า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93" y="2648902"/>
                <a:ext cx="2323881" cy="830997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3150" t="-5882" r="-7087" b="-16176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 descr="https://fbcdn-sphotos-b-a.akamaihd.net/hphotos-ak-xap1/v/t34.0-12/11310938_866304393416627_1967600307_n.jpg?oh=0be9e8bda7a045053356a54232af828e&amp;oe=55FFBA03&amp;__gda__=1442759510_7875ddb032a4c51f97b637861168bfd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7" b="14895"/>
          <a:stretch/>
        </p:blipFill>
        <p:spPr bwMode="auto">
          <a:xfrm>
            <a:off x="6357954" y="3875846"/>
            <a:ext cx="1613223" cy="178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5796136" y="5681968"/>
            <a:ext cx="328982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เติม </a:t>
            </a:r>
            <a:r>
              <a:rPr lang="th-TH" sz="2400" dirty="0" err="1" smtClean="0">
                <a:latin typeface="TH Baijam" pitchFamily="2" charset="-34"/>
                <a:cs typeface="TH Baijam" pitchFamily="2" charset="-34"/>
              </a:rPr>
              <a:t>โซเดียมไฮโปไลด์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8-12%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และกรดแอ</a:t>
            </a:r>
            <a:r>
              <a:rPr lang="th-TH" sz="2400" dirty="0" err="1" smtClean="0">
                <a:latin typeface="TH Baijam" pitchFamily="2" charset="-34"/>
                <a:cs typeface="TH Baijam" pitchFamily="2" charset="-34"/>
              </a:rPr>
              <a:t>ซิติก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เข้มข้น อัตราส่วน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1:1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3078" name="Picture 6" descr="https://fbcdn-sphotos-e-a.akamaihd.net/hphotos-ak-xtp1/v/t1.0-9/11295905_1077144035647895_3198853484832359045_n.jpg?oh=a1a820982cd358cc9c95624aa7ab6026&amp;oe=5698EAF8&amp;__gda__=1449920990_20f965277a3faf4d42a2a065e8c082c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/>
        </p:blipFill>
        <p:spPr bwMode="auto">
          <a:xfrm>
            <a:off x="3683860" y="3976656"/>
            <a:ext cx="1675415" cy="207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สี่เหลี่ยมผืนผ้า 14"/>
          <p:cNvSpPr/>
          <p:nvPr/>
        </p:nvSpPr>
        <p:spPr>
          <a:xfrm>
            <a:off x="3562464" y="6033210"/>
            <a:ext cx="191820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  เวลา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45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นาที เพื่อฟอกสี 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3080" name="Picture 8" descr="https://fbcdn-sphotos-f-a.akamaihd.net/hphotos-ak-xfp1/v/t1.0-9/10390935_1078573625504936_964141835580533151_n.jpg?oh=7ec6cb88a58ba5faa8813c5a56c04b18&amp;oe=56993C0E&amp;__gda__=1449177735_062d5424d224624f363c2c12301df05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2" b="11524"/>
          <a:stretch/>
        </p:blipFill>
        <p:spPr bwMode="auto">
          <a:xfrm>
            <a:off x="396708" y="3991626"/>
            <a:ext cx="2303083" cy="204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สี่เหลี่ยมผืนผ้า 17"/>
              <p:cNvSpPr/>
              <p:nvPr/>
            </p:nvSpPr>
            <p:spPr>
              <a:xfrm>
                <a:off x="375910" y="6027002"/>
                <a:ext cx="2323881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400" dirty="0" smtClean="0">
                    <a:latin typeface="TH Baijam" pitchFamily="2" charset="-34"/>
                    <a:cs typeface="TH Baijam" pitchFamily="2" charset="-34"/>
                  </a:rPr>
                  <a:t>กรองและล้างด้วยน้ำกลั่น จน </a:t>
                </a:r>
                <a:r>
                  <a:rPr lang="en-US" sz="2400" dirty="0" smtClean="0">
                    <a:latin typeface="TH Baijam" pitchFamily="2" charset="-34"/>
                    <a:cs typeface="TH Baijam" pitchFamily="2" charset="-34"/>
                  </a:rPr>
                  <a:t>pH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/>
                        <a:ea typeface="Cambria Math"/>
                        <a:cs typeface="TH Baijam" pitchFamily="2" charset="-34"/>
                      </a:rPr>
                      <m:t>≈</m:t>
                    </m:r>
                    <m:r>
                      <a:rPr lang="en-US" sz="1800" b="0" i="1" smtClean="0">
                        <a:latin typeface="Cambria Math"/>
                        <a:ea typeface="Cambria Math"/>
                        <a:cs typeface="TH Baijam" pitchFamily="2" charset="-34"/>
                      </a:rPr>
                      <m:t>7</m:t>
                    </m:r>
                  </m:oMath>
                </a14:m>
                <a:endParaRPr lang="th-TH" sz="2400" dirty="0">
                  <a:latin typeface="TH Baijam" pitchFamily="2" charset="-34"/>
                  <a:cs typeface="TH Baijam" pitchFamily="2" charset="-34"/>
                </a:endParaRPr>
              </a:p>
            </p:txBody>
          </p:sp>
        </mc:Choice>
        <mc:Fallback xmlns="">
          <p:sp>
            <p:nvSpPr>
              <p:cNvPr id="18" name="สี่เหลี่ยมผืนผ้า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10" y="6027002"/>
                <a:ext cx="2323881" cy="830997"/>
              </a:xfrm>
              <a:prstGeom prst="rect">
                <a:avLst/>
              </a:prstGeom>
              <a:blipFill rotWithShape="1">
                <a:blip r:embed="rId9" cstate="print"/>
                <a:stretch>
                  <a:fillRect l="-3150" t="-5882" r="-7087" b="-16176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31476" y="4768737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82233" y="3467752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00" y="1826078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9906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00139" y="4772418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16</a:t>
            </a:fld>
            <a:endParaRPr lang="th-TH" dirty="0"/>
          </a:p>
        </p:txBody>
      </p:sp>
      <p:sp>
        <p:nvSpPr>
          <p:cNvPr id="25" name="ตัวแทนหมายเลขภาพนิ่ง 1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16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" b="8358"/>
          <a:stretch/>
        </p:blipFill>
        <p:spPr bwMode="auto">
          <a:xfrm>
            <a:off x="6496529" y="262940"/>
            <a:ext cx="1675871" cy="231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0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23882" y="183350"/>
            <a:ext cx="3180680" cy="5975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148007"/>
            <a:ext cx="2520280" cy="652934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latin typeface="TH Baijam" pitchFamily="2" charset="-34"/>
                <a:cs typeface="TH Baijam" pitchFamily="2" charset="-34"/>
              </a:rPr>
              <a:t>การสกัดเซลลูโลส(ต่อ)</a:t>
            </a:r>
            <a:endParaRPr lang="th-TH" sz="2800" b="1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/>
          <a:stretch/>
        </p:blipFill>
        <p:spPr bwMode="auto">
          <a:xfrm>
            <a:off x="681103" y="2088698"/>
            <a:ext cx="2620994" cy="202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1" t="16986" r="25133" b="60303"/>
          <a:stretch/>
        </p:blipFill>
        <p:spPr bwMode="auto">
          <a:xfrm>
            <a:off x="1150915" y="2801323"/>
            <a:ext cx="1023582" cy="46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942277" y="4111718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อบที่ 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60 </a:t>
            </a:r>
            <a:r>
              <a:rPr lang="en-US" sz="2400" baseline="30000" dirty="0" err="1" smtClean="0">
                <a:latin typeface="TH Baijam" pitchFamily="2" charset="-34"/>
                <a:cs typeface="TH Baijam" pitchFamily="2" charset="-34"/>
              </a:rPr>
              <a:t>o</a:t>
            </a:r>
            <a:r>
              <a:rPr lang="en-US" sz="2400" dirty="0" err="1" smtClean="0">
                <a:latin typeface="TH Baijam" pitchFamily="2" charset="-34"/>
                <a:cs typeface="TH Baijam" pitchFamily="2" charset="-34"/>
              </a:rPr>
              <a:t>C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 5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ชม</a:t>
            </a:r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. 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จนน้ำหนักคงที่ 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4499990" y="780912"/>
            <a:ext cx="3672410" cy="4927081"/>
            <a:chOff x="4499990" y="780912"/>
            <a:chExt cx="3672410" cy="4927081"/>
          </a:xfrm>
        </p:grpSpPr>
        <p:pic>
          <p:nvPicPr>
            <p:cNvPr id="4101" name="Picture 5" descr="https://scontent-sin1-1.xx.fbcdn.net/hphotos-xpf1/v/t34.0-12/11086046_839237899456610_125288493_n.jpg?oh=fd12d2625c654737755a1728b66314d4&amp;oe=55FEA36B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74"/>
            <a:stretch/>
          </p:blipFill>
          <p:spPr bwMode="auto">
            <a:xfrm>
              <a:off x="4499992" y="3367392"/>
              <a:ext cx="1728192" cy="20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499992" y="5369439"/>
              <a:ext cx="1728192" cy="338554"/>
            </a:xfrm>
            <a:prstGeom prst="rect">
              <a:avLst/>
            </a:prstGeom>
            <a:solidFill>
              <a:srgbClr val="FFCC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โคนอ่อนที่ผ่านการฟอกสี</a:t>
              </a:r>
              <a:endParaRPr lang="th-TH" sz="1600" b="1" dirty="0">
                <a:latin typeface="TH Baijam" pitchFamily="2" charset="-34"/>
                <a:cs typeface="TH Baijam" pitchFamily="2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44208" y="5313357"/>
              <a:ext cx="1728192" cy="338554"/>
            </a:xfrm>
            <a:prstGeom prst="rect">
              <a:avLst/>
            </a:prstGeom>
            <a:solidFill>
              <a:srgbClr val="FF99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โคนแก่ที่ผ่านการฟอกสี</a:t>
              </a:r>
              <a:endParaRPr lang="th-TH" sz="1600" b="1" dirty="0">
                <a:latin typeface="TH Baijam" pitchFamily="2" charset="-34"/>
                <a:cs typeface="TH Baijam" pitchFamily="2" charset="-34"/>
              </a:endParaRPr>
            </a:p>
          </p:txBody>
        </p:sp>
        <p:pic>
          <p:nvPicPr>
            <p:cNvPr id="4103" name="Picture 7" descr="https://fbcdn-sphotos-f-a.akamaihd.net/hphotos-ak-xtf1/v/t34.0-12/11117806_839237822789951_486089405_n.jpg?oh=ed4593e4fd759599099f5909d53482a9&amp;oe=55FEA07A&amp;__gda__=1442753959_d22a8f541463c7e835eaeba8f229e95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992"/>
            <a:stretch/>
          </p:blipFill>
          <p:spPr bwMode="auto">
            <a:xfrm>
              <a:off x="6444208" y="3340257"/>
              <a:ext cx="1712414" cy="1969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 descr="https://fbcdn-sphotos-a-a.akamaihd.net/hphotos-ak-xat1/v/t34.0-12/11082909_839237716123295_1860813062_n.jpg?oh=e5f02ac24c6bc7b68e97062bd9c1effe&amp;oe=55FEAC3D&amp;__gda__=1442752936_0b41316cbb14e84e0c412f7fb79d82ca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7" b="26089"/>
            <a:stretch/>
          </p:blipFill>
          <p:spPr bwMode="auto">
            <a:xfrm>
              <a:off x="4499990" y="780912"/>
              <a:ext cx="1708881" cy="200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499992" y="2780684"/>
              <a:ext cx="1728192" cy="338554"/>
            </a:xfrm>
            <a:prstGeom prst="rect">
              <a:avLst/>
            </a:prstGeom>
            <a:solidFill>
              <a:srgbClr val="66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ใบอ่อนที่ผ่านการฟอกสี</a:t>
              </a:r>
              <a:endParaRPr lang="th-TH" sz="1600" b="1" dirty="0">
                <a:latin typeface="TH Baijam" pitchFamily="2" charset="-34"/>
                <a:cs typeface="TH Baijam" pitchFamily="2" charset="-34"/>
              </a:endParaRPr>
            </a:p>
          </p:txBody>
        </p:sp>
        <p:pic>
          <p:nvPicPr>
            <p:cNvPr id="4107" name="Picture 11" descr="https://scontent-sin1-1.xx.fbcdn.net/hphotos-xft1/v/t34.0-12/11093704_839237486123318_1743188623_n.jpg?oh=027b914def765ae755f5e25f26320c8b&amp;oe=55FFE23D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98"/>
            <a:stretch/>
          </p:blipFill>
          <p:spPr bwMode="auto">
            <a:xfrm>
              <a:off x="6452631" y="795629"/>
              <a:ext cx="1711346" cy="200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457436" y="2782959"/>
              <a:ext cx="1706541" cy="338554"/>
            </a:xfrm>
            <a:prstGeom prst="rect">
              <a:avLst/>
            </a:prstGeom>
            <a:solidFill>
              <a:srgbClr val="6699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 smtClean="0">
                  <a:latin typeface="TH Baijam" pitchFamily="2" charset="-34"/>
                  <a:cs typeface="TH Baijam" pitchFamily="2" charset="-34"/>
                </a:rPr>
                <a:t>ใบแก่ที่ผ่านการฟอกสี</a:t>
              </a:r>
              <a:endParaRPr lang="th-TH" sz="1600" b="1" dirty="0">
                <a:latin typeface="TH Baijam" pitchFamily="2" charset="-34"/>
                <a:cs typeface="TH Baijam" pitchFamily="2" charset="-34"/>
              </a:endParaRPr>
            </a:p>
          </p:txBody>
        </p:sp>
      </p:grpSp>
      <p:sp>
        <p:nvSpPr>
          <p:cNvPr id="19" name="สี่เหลี่ยมผืนผ้า 18"/>
          <p:cNvSpPr/>
          <p:nvPr/>
        </p:nvSpPr>
        <p:spPr>
          <a:xfrm>
            <a:off x="4932040" y="5707993"/>
            <a:ext cx="302433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เก็บใส่ถุงซิป</a:t>
            </a:r>
            <a:r>
              <a:rPr lang="th-TH" sz="2400" dirty="0" err="1" smtClean="0">
                <a:latin typeface="TH Baijam" pitchFamily="2" charset="-34"/>
                <a:cs typeface="TH Baijam" pitchFamily="2" charset="-34"/>
              </a:rPr>
              <a:t>ล็อค</a:t>
            </a:r>
            <a:r>
              <a:rPr lang="th-TH" sz="2400" dirty="0" smtClean="0">
                <a:latin typeface="TH Baijam" pitchFamily="2" charset="-34"/>
                <a:cs typeface="TH Baijam" pitchFamily="2" charset="-34"/>
              </a:rPr>
              <a:t>เพื่อนำไปวิเคราะห์ในลำดับต่อไป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77" y="2952236"/>
            <a:ext cx="5603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17</a:t>
            </a:fld>
            <a:endParaRPr lang="th-TH" dirty="0"/>
          </a:p>
        </p:txBody>
      </p:sp>
      <p:sp>
        <p:nvSpPr>
          <p:cNvPr id="22" name="ตัวแทนหมายเลขภาพนิ่ง 1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17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781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467544" y="332656"/>
            <a:ext cx="3240360" cy="523220"/>
          </a:xfrm>
          <a:prstGeom prst="roundRect">
            <a:avLst/>
          </a:prstGeom>
          <a:gradFill>
            <a:gsLst>
              <a:gs pos="0">
                <a:srgbClr val="FF5050"/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3826768" cy="1143000"/>
          </a:xfrm>
        </p:spPr>
        <p:txBody>
          <a:bodyPr>
            <a:normAutofit/>
          </a:bodyPr>
          <a:lstStyle/>
          <a:p>
            <a:pPr algn="l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ข้อควรรู้ก่อนการทดลอง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ตัวอย่าง คือ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ตัวอย่างที่ใช้ในการทดลองมาจากธูปฤาษีในส่วนต่างๆมี ดังนี้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			</a:t>
            </a:r>
          </a:p>
          <a:p>
            <a:pPr marL="0" indent="0">
              <a:buNone/>
            </a:pPr>
            <a:endParaRPr lang="th-TH" dirty="0" smtClean="0"/>
          </a:p>
          <a:p>
            <a:endParaRPr lang="th-TH" dirty="0"/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084141"/>
              </p:ext>
            </p:extLst>
          </p:nvPr>
        </p:nvGraphicFramePr>
        <p:xfrm>
          <a:off x="1619672" y="2780928"/>
          <a:ext cx="60960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Baijam" pitchFamily="2" charset="-34"/>
                          <a:cs typeface="TH Baijam" pitchFamily="2" charset="-34"/>
                        </a:rPr>
                        <a:t>ตัวอย่างธูปฤาษี</a:t>
                      </a:r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Baijam" pitchFamily="2" charset="-34"/>
                          <a:cs typeface="TH Baijam" pitchFamily="2" charset="-34"/>
                        </a:rPr>
                        <a:t>ตัวอย่างเซลลูโลสธูปฤาษี</a:t>
                      </a:r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mtClean="0">
                          <a:latin typeface="TH Baijam" pitchFamily="2" charset="-34"/>
                          <a:cs typeface="TH Baijam" pitchFamily="2" charset="-34"/>
                        </a:rPr>
                        <a:t>โคนแก่</a:t>
                      </a:r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Baijam" pitchFamily="2" charset="-34"/>
                          <a:cs typeface="TH Baijam" pitchFamily="2" charset="-34"/>
                        </a:rPr>
                        <a:t>โคนแก่</a:t>
                      </a:r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>
                          <a:latin typeface="TH Baijam" pitchFamily="2" charset="-34"/>
                          <a:cs typeface="TH Baijam" pitchFamily="2" charset="-34"/>
                        </a:rPr>
                        <a:t>โคนอ่อน</a:t>
                      </a:r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>
                          <a:latin typeface="TH Baijam" pitchFamily="2" charset="-34"/>
                          <a:cs typeface="TH Baijam" pitchFamily="2" charset="-34"/>
                        </a:rPr>
                        <a:t>โคนอ่อน</a:t>
                      </a:r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Baijam" pitchFamily="2" charset="-34"/>
                          <a:cs typeface="TH Baijam" pitchFamily="2" charset="-34"/>
                        </a:rPr>
                        <a:t>ใบแก่</a:t>
                      </a:r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Baijam" pitchFamily="2" charset="-34"/>
                          <a:cs typeface="TH Baijam" pitchFamily="2" charset="-34"/>
                        </a:rPr>
                        <a:t>ใบแก่</a:t>
                      </a:r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mtClean="0">
                          <a:latin typeface="TH Baijam" pitchFamily="2" charset="-34"/>
                          <a:cs typeface="TH Baijam" pitchFamily="2" charset="-34"/>
                        </a:rPr>
                        <a:t>ใบอ่อน</a:t>
                      </a:r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Baijam" pitchFamily="2" charset="-34"/>
                          <a:cs typeface="TH Baijam" pitchFamily="2" charset="-34"/>
                        </a:rPr>
                        <a:t>ใบอ่อน</a:t>
                      </a:r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Baijam" pitchFamily="2" charset="-34"/>
                          <a:cs typeface="TH Baijam" pitchFamily="2" charset="-34"/>
                        </a:rPr>
                        <a:t>รวม </a:t>
                      </a:r>
                      <a:r>
                        <a:rPr lang="en-US" dirty="0" smtClean="0">
                          <a:latin typeface="TH Baijam" pitchFamily="2" charset="-34"/>
                          <a:cs typeface="TH Baijam" pitchFamily="2" charset="-34"/>
                        </a:rPr>
                        <a:t>8</a:t>
                      </a:r>
                      <a:r>
                        <a:rPr lang="en-US" baseline="0" dirty="0" smtClean="0">
                          <a:latin typeface="TH Baijam" pitchFamily="2" charset="-34"/>
                          <a:cs typeface="TH Baijam" pitchFamily="2" charset="-34"/>
                        </a:rPr>
                        <a:t> </a:t>
                      </a:r>
                      <a:r>
                        <a:rPr lang="th-TH" baseline="0" dirty="0" smtClean="0">
                          <a:latin typeface="TH Baijam" pitchFamily="2" charset="-34"/>
                          <a:cs typeface="TH Baijam" pitchFamily="2" charset="-34"/>
                        </a:rPr>
                        <a:t>ตัวอย่าง</a:t>
                      </a:r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4" y="33265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Baijam" pitchFamily="2" charset="-34"/>
                <a:cs typeface="TH Baijam" pitchFamily="2" charset="-34"/>
              </a:rPr>
              <a:t>การวิเคราะห์สมบัติทางเคมี</a:t>
            </a:r>
            <a:endParaRPr lang="th-TH" b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18</a:t>
            </a:fld>
            <a:endParaRPr lang="th-TH" dirty="0"/>
          </a:p>
        </p:txBody>
      </p:sp>
      <p:sp>
        <p:nvSpPr>
          <p:cNvPr id="9" name="ตัวแทนหมายเลขภาพนิ่ง 1"/>
          <p:cNvSpPr txBox="1">
            <a:spLocks/>
          </p:cNvSpPr>
          <p:nvPr/>
        </p:nvSpPr>
        <p:spPr>
          <a:xfrm>
            <a:off x="8676456" y="6492875"/>
            <a:ext cx="467544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18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395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รูปภาพ 33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25" name="สี่เหลี่ยมผืนผ้ามุมมน 24"/>
          <p:cNvSpPr/>
          <p:nvPr/>
        </p:nvSpPr>
        <p:spPr>
          <a:xfrm>
            <a:off x="806935" y="4243725"/>
            <a:ext cx="4658779" cy="416406"/>
          </a:xfrm>
          <a:prstGeom prst="round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806935" y="3746664"/>
            <a:ext cx="4629161" cy="432048"/>
          </a:xfrm>
          <a:prstGeom prst="roundRect">
            <a:avLst/>
          </a:prstGeom>
          <a:ln>
            <a:solidFill>
              <a:srgbClr val="FF5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ตัวแทนหมายเลขภาพนิ่ง 1"/>
          <p:cNvSpPr txBox="1">
            <a:spLocks/>
          </p:cNvSpPr>
          <p:nvPr/>
        </p:nvSpPr>
        <p:spPr>
          <a:xfrm>
            <a:off x="8604448" y="6492875"/>
            <a:ext cx="53955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19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0" name="กลุ่ม 9"/>
          <p:cNvGrpSpPr/>
          <p:nvPr/>
        </p:nvGrpSpPr>
        <p:grpSpPr>
          <a:xfrm>
            <a:off x="323528" y="108056"/>
            <a:ext cx="3240360" cy="523220"/>
            <a:chOff x="467544" y="332656"/>
            <a:chExt cx="3240360" cy="523220"/>
          </a:xfrm>
        </p:grpSpPr>
        <p:sp>
          <p:nvSpPr>
            <p:cNvPr id="8" name="สี่เหลี่ยมผืนผ้ามุมมน 7"/>
            <p:cNvSpPr/>
            <p:nvPr/>
          </p:nvSpPr>
          <p:spPr>
            <a:xfrm>
              <a:off x="467544" y="332656"/>
              <a:ext cx="3240360" cy="523220"/>
            </a:xfrm>
            <a:prstGeom prst="roundRect">
              <a:avLst/>
            </a:prstGeom>
            <a:gradFill>
              <a:gsLst>
                <a:gs pos="0">
                  <a:srgbClr val="FF5050"/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7544" y="332656"/>
              <a:ext cx="3096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 smtClean="0">
                  <a:latin typeface="TH Baijam" pitchFamily="2" charset="-34"/>
                  <a:cs typeface="TH Baijam" pitchFamily="2" charset="-34"/>
                </a:rPr>
                <a:t>การวิเคราะห์สมบัติทางเคมี</a:t>
              </a:r>
              <a:endParaRPr lang="th-TH" b="1" dirty="0">
                <a:latin typeface="TH Baijam" pitchFamily="2" charset="-34"/>
                <a:cs typeface="TH Baijam" pitchFamily="2" charset="-34"/>
              </a:endParaRPr>
            </a:p>
          </p:txBody>
        </p:sp>
      </p:grpSp>
      <p:sp>
        <p:nvSpPr>
          <p:cNvPr id="11" name="สี่เหลี่ยมผืนผ้ามุมมน 10"/>
          <p:cNvSpPr/>
          <p:nvPr/>
        </p:nvSpPr>
        <p:spPr>
          <a:xfrm>
            <a:off x="797714" y="1028799"/>
            <a:ext cx="4638381" cy="489558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ชื่อเรื่อง 1"/>
          <p:cNvSpPr>
            <a:spLocks noGrp="1"/>
          </p:cNvSpPr>
          <p:nvPr>
            <p:ph type="title"/>
          </p:nvPr>
        </p:nvSpPr>
        <p:spPr>
          <a:xfrm>
            <a:off x="899592" y="906050"/>
            <a:ext cx="3312368" cy="63891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การวิเคราะห์หาความชื้น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797714" y="1592796"/>
            <a:ext cx="4638382" cy="504056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797714" y="1518357"/>
            <a:ext cx="3558261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.การวิเคราะห์หาปริมาณเถ้า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797714" y="2171291"/>
            <a:ext cx="4638382" cy="443498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3. การวิเคราะห์ปริมาณ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โปรตีน</a:t>
            </a:r>
          </a:p>
        </p:txBody>
      </p:sp>
      <p:sp>
        <p:nvSpPr>
          <p:cNvPr id="16" name="สี่เหลี่ยมผืนผ้ามุมมน 15"/>
          <p:cNvSpPr/>
          <p:nvPr/>
        </p:nvSpPr>
        <p:spPr>
          <a:xfrm>
            <a:off x="797714" y="2719214"/>
            <a:ext cx="4638381" cy="43204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837848" y="2689903"/>
            <a:ext cx="3212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การวิเคราะห์หา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ปริมาณไขมัน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797715" y="3213123"/>
            <a:ext cx="4638382" cy="461665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819243" y="3213123"/>
            <a:ext cx="4616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.การวิเคราะห์หาปริมาณเยื่อใยหยาบ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ชื่อเรื่อง 1"/>
          <p:cNvSpPr txBox="1">
            <a:spLocks/>
          </p:cNvSpPr>
          <p:nvPr/>
        </p:nvSpPr>
        <p:spPr>
          <a:xfrm>
            <a:off x="838333" y="3681651"/>
            <a:ext cx="425681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6.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การวิเคราะห์หาปริมาณคาร์โบไฮเดรต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ชื่อเรื่อง 1"/>
          <p:cNvSpPr txBox="1">
            <a:spLocks/>
          </p:cNvSpPr>
          <p:nvPr/>
        </p:nvSpPr>
        <p:spPr>
          <a:xfrm>
            <a:off x="806935" y="4066556"/>
            <a:ext cx="540800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7.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การวิเคราะห์หาปริมาณปริมาณ</a:t>
            </a:r>
            <a:r>
              <a:rPr lang="th-TH" sz="2800" b="1" dirty="0" err="1" smtClean="0">
                <a:latin typeface="TH SarabunPSK" pitchFamily="34" charset="-34"/>
                <a:cs typeface="TH SarabunPSK" pitchFamily="34" charset="-34"/>
              </a:rPr>
              <a:t>โฮโล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เซลลูโลส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1355681" y="4792026"/>
            <a:ext cx="3296663" cy="365166"/>
          </a:xfrm>
          <a:prstGeom prst="round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ชื่อเรื่อง 1"/>
          <p:cNvSpPr txBox="1">
            <a:spLocks/>
          </p:cNvSpPr>
          <p:nvPr/>
        </p:nvSpPr>
        <p:spPr>
          <a:xfrm>
            <a:off x="1355680" y="4540436"/>
            <a:ext cx="4698829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การวิเคราะห์หาปริมาณ </a:t>
            </a:r>
            <a:r>
              <a:rPr lang="el-GR" sz="2400" b="1" dirty="0" smtClean="0">
                <a:cs typeface="TH SarabunPSK" pitchFamily="34" charset="-34"/>
              </a:rPr>
              <a:t>α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 cellulose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806934" y="5306634"/>
            <a:ext cx="4629159" cy="425518"/>
          </a:xfrm>
          <a:prstGeom prst="roundRect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ชื่อเรื่อง 1"/>
          <p:cNvSpPr txBox="1">
            <a:spLocks/>
          </p:cNvSpPr>
          <p:nvPr/>
        </p:nvSpPr>
        <p:spPr>
          <a:xfrm>
            <a:off x="797714" y="5149558"/>
            <a:ext cx="5043494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8.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 การวิเคราะห์หาปริมาณ</a:t>
            </a:r>
            <a:r>
              <a:rPr lang="th-TH" sz="2800" b="1" dirty="0" err="1" smtClean="0">
                <a:latin typeface="TH SarabunPSK" pitchFamily="34" charset="-34"/>
                <a:cs typeface="TH SarabunPSK" pitchFamily="34" charset="-34"/>
              </a:rPr>
              <a:t>ลิกนิน</a:t>
            </a:r>
            <a:endParaRPr lang="th-TH" sz="2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1" name="ตัวเชื่อมต่อตรง 30"/>
          <p:cNvCxnSpPr>
            <a:stCxn id="9" idx="1"/>
          </p:cNvCxnSpPr>
          <p:nvPr/>
        </p:nvCxnSpPr>
        <p:spPr>
          <a:xfrm>
            <a:off x="323528" y="369666"/>
            <a:ext cx="0" cy="51497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ลูกศรเชื่อมต่อแบบตรง 37"/>
          <p:cNvCxnSpPr>
            <a:endCxn id="26" idx="1"/>
          </p:cNvCxnSpPr>
          <p:nvPr/>
        </p:nvCxnSpPr>
        <p:spPr>
          <a:xfrm>
            <a:off x="1043608" y="4974609"/>
            <a:ext cx="31207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>
          <a:xfrm>
            <a:off x="1043608" y="4660131"/>
            <a:ext cx="0" cy="3144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47"/>
          <p:cNvCxnSpPr/>
          <p:nvPr/>
        </p:nvCxnSpPr>
        <p:spPr>
          <a:xfrm>
            <a:off x="302841" y="1273578"/>
            <a:ext cx="48340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ลูกศรเชื่อมต่อแบบตรง 48"/>
          <p:cNvCxnSpPr/>
          <p:nvPr/>
        </p:nvCxnSpPr>
        <p:spPr>
          <a:xfrm>
            <a:off x="314308" y="1844824"/>
            <a:ext cx="48340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ลูกศรเชื่อมต่อแบบตรง 50"/>
          <p:cNvCxnSpPr/>
          <p:nvPr/>
        </p:nvCxnSpPr>
        <p:spPr>
          <a:xfrm>
            <a:off x="314309" y="2393040"/>
            <a:ext cx="48340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/>
          <p:nvPr/>
        </p:nvCxnSpPr>
        <p:spPr>
          <a:xfrm>
            <a:off x="358434" y="3962688"/>
            <a:ext cx="48340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ลูกศรเชื่อมต่อแบบตรง 52"/>
          <p:cNvCxnSpPr/>
          <p:nvPr/>
        </p:nvCxnSpPr>
        <p:spPr>
          <a:xfrm>
            <a:off x="319765" y="4451928"/>
            <a:ext cx="48340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ลูกศรเชื่อมต่อแบบตรง 53"/>
          <p:cNvCxnSpPr/>
          <p:nvPr/>
        </p:nvCxnSpPr>
        <p:spPr>
          <a:xfrm>
            <a:off x="323528" y="5530868"/>
            <a:ext cx="48340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ลูกศรเชื่อมต่อแบบตรง 54"/>
          <p:cNvCxnSpPr/>
          <p:nvPr/>
        </p:nvCxnSpPr>
        <p:spPr>
          <a:xfrm>
            <a:off x="302841" y="2935238"/>
            <a:ext cx="48340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ลูกศรเชื่อมต่อแบบตรง 55"/>
          <p:cNvCxnSpPr/>
          <p:nvPr/>
        </p:nvCxnSpPr>
        <p:spPr>
          <a:xfrm>
            <a:off x="314309" y="3443955"/>
            <a:ext cx="48340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4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8546" y="1414906"/>
            <a:ext cx="3391646" cy="83099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คณะผู้จัดทำวิจัย</a:t>
            </a:r>
          </a:p>
        </p:txBody>
      </p:sp>
      <p:sp>
        <p:nvSpPr>
          <p:cNvPr id="7" name="แผนผังลำดับงาน: หน่วงเวลา 6"/>
          <p:cNvSpPr/>
          <p:nvPr/>
        </p:nvSpPr>
        <p:spPr>
          <a:xfrm>
            <a:off x="1071538" y="71438"/>
            <a:ext cx="5000660" cy="1285860"/>
          </a:xfrm>
          <a:prstGeom prst="flowChartDelay">
            <a:avLst/>
          </a:prstGeom>
          <a:gradFill flip="none" rotWithShape="1">
            <a:gsLst>
              <a:gs pos="0">
                <a:srgbClr val="00B05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lumMod val="20000"/>
                  <a:lumOff val="80000"/>
                  <a:alpha val="5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ibl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96" y="115179"/>
            <a:ext cx="5572164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h-TH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มหาวิทยาลัยราชภัฏมหาสารคาม</a:t>
            </a:r>
            <a:endParaRPr lang="en-US" b="1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en-US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Rajabhat Mahasarakham University</a:t>
            </a:r>
            <a:br>
              <a:rPr lang="en-US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00B05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53598"/>
            <a:ext cx="1071538" cy="144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4" t="6237" r="18100" b="9462"/>
          <a:stretch/>
        </p:blipFill>
        <p:spPr>
          <a:xfrm>
            <a:off x="3460102" y="2375821"/>
            <a:ext cx="1824708" cy="3500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33771" y="5723833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นางสาวสุรีย์รัตน์  อู๋สูงเนิน</a:t>
            </a:r>
          </a:p>
          <a:p>
            <a:endParaRPr lang="th-TH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6" r="22321" b="21853"/>
          <a:stretch/>
        </p:blipFill>
        <p:spPr bwMode="auto">
          <a:xfrm>
            <a:off x="428596" y="2361558"/>
            <a:ext cx="1736623" cy="3384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2597" y="5723833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นางสาวสิริกานต์  ดวงดี</a:t>
            </a:r>
            <a:endParaRPr lang="th-TH" sz="24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03" t="19767" r="2174" b="25805"/>
          <a:stretch/>
        </p:blipFill>
        <p:spPr bwMode="auto">
          <a:xfrm>
            <a:off x="6949095" y="1609168"/>
            <a:ext cx="1364565" cy="373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53190" y="541482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นางสาวแสงระวี บิดร</a:t>
            </a:r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bg1"/>
          </a:solidFill>
        </p:spPr>
        <p:txBody>
          <a:bodyPr/>
          <a:lstStyle/>
          <a:p>
            <a:fld id="{E4459073-AC62-4C47-9D3B-F90CEECD7F01}" type="slidenum">
              <a:rPr lang="th-TH" sz="240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2</a:t>
            </a:fld>
            <a:endParaRPr lang="th-TH" sz="2400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998096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251520" y="332656"/>
            <a:ext cx="4464496" cy="6480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4330824" cy="648072"/>
          </a:xfrm>
        </p:spPr>
        <p:txBody>
          <a:bodyPr>
            <a:normAutofit/>
          </a:bodyPr>
          <a:lstStyle/>
          <a:p>
            <a:r>
              <a:rPr lang="th-TH" sz="2800" b="1" dirty="0" smtClean="0">
                <a:latin typeface="TH Baijam" pitchFamily="2" charset="-34"/>
                <a:cs typeface="TH Baijam" pitchFamily="2" charset="-34"/>
              </a:rPr>
              <a:t>การศึกษาความบริสุทธิ์ของเซลลูโลส</a:t>
            </a:r>
            <a:endParaRPr lang="th-TH" sz="2800" b="1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5122" name="Picture 2" descr="https://upload.wikimedia.org/wikipedia/commons/thumb/d/d2/Arizona_Geosciences_Student_Club_003.jpg/800px-Arizona_Geosciences_Student_Club_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26" y="1988840"/>
            <a:ext cx="2550517" cy="382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3465059" y="5814616"/>
            <a:ext cx="209704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H Baijam" pitchFamily="2" charset="-34"/>
                <a:cs typeface="TH Baijam" pitchFamily="2" charset="-34"/>
              </a:rPr>
              <a:t>x-ray </a:t>
            </a:r>
            <a:r>
              <a:rPr lang="en-US" sz="2400" dirty="0" err="1" smtClean="0">
                <a:latin typeface="TH Baijam" pitchFamily="2" charset="-34"/>
                <a:cs typeface="TH Baijam" pitchFamily="2" charset="-34"/>
              </a:rPr>
              <a:t>diffractrometer</a:t>
            </a:r>
            <a:endParaRPr lang="th-TH" sz="24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466" y="1219797"/>
            <a:ext cx="306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TH Baijam" pitchFamily="2" charset="-34"/>
                <a:cs typeface="TH Baijam" pitchFamily="2" charset="-34"/>
              </a:rPr>
              <a:t>ศึกษาโครงสร้างผลึก</a:t>
            </a:r>
            <a:endParaRPr lang="th-TH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20</a:t>
            </a:fld>
            <a:endParaRPr lang="th-TH" dirty="0"/>
          </a:p>
        </p:txBody>
      </p:sp>
      <p:sp>
        <p:nvSpPr>
          <p:cNvPr id="11" name="ตัวแทนหมายเลขภาพนิ่ง 1"/>
          <p:cNvSpPr txBox="1">
            <a:spLocks/>
          </p:cNvSpPr>
          <p:nvPr/>
        </p:nvSpPr>
        <p:spPr>
          <a:xfrm>
            <a:off x="8676456" y="6492875"/>
            <a:ext cx="467544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20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982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1196752"/>
            <a:ext cx="8712968" cy="47525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h-TH" b="1" dirty="0" smtClean="0">
                <a:latin typeface="TH Baijam" pitchFamily="2" charset="-34"/>
                <a:cs typeface="TH Baijam" pitchFamily="2" charset="-34"/>
              </a:rPr>
              <a:t>วัตถุดิบ</a:t>
            </a:r>
            <a:r>
              <a:rPr lang="th-TH" b="1" dirty="0">
                <a:latin typeface="TH Baijam" pitchFamily="2" charset="-34"/>
                <a:cs typeface="TH Baijam" pitchFamily="2" charset="-34"/>
              </a:rPr>
              <a:t>และอัตราส่วนสำหรับการทำเต้าฮวยนมสด</a:t>
            </a:r>
            <a:endParaRPr lang="en-US" dirty="0">
              <a:latin typeface="TH Baijam" pitchFamily="2" charset="-34"/>
              <a:cs typeface="TH Baijam" pitchFamily="2" charset="-34"/>
            </a:endParaRPr>
          </a:p>
          <a:p>
            <a:pPr marL="0" indent="0">
              <a:buNone/>
            </a:pPr>
            <a:r>
              <a:rPr lang="en-US" dirty="0">
                <a:latin typeface="TH Baijam" pitchFamily="2" charset="-34"/>
                <a:cs typeface="TH Baijam" pitchFamily="2" charset="-34"/>
              </a:rPr>
              <a:t>	1.</a:t>
            </a:r>
            <a:r>
              <a:rPr lang="th-TH" dirty="0">
                <a:latin typeface="TH Baijam" pitchFamily="2" charset="-34"/>
                <a:cs typeface="TH Baijam" pitchFamily="2" charset="-34"/>
              </a:rPr>
              <a:t>การทำตัว</a:t>
            </a:r>
            <a:r>
              <a:rPr lang="th-TH" dirty="0" smtClean="0">
                <a:latin typeface="TH Baijam" pitchFamily="2" charset="-34"/>
                <a:cs typeface="TH Baijam" pitchFamily="2" charset="-34"/>
              </a:rPr>
              <a:t>เต้าฮวย</a:t>
            </a:r>
            <a:endParaRPr lang="en-US" dirty="0">
              <a:latin typeface="TH Baijam" pitchFamily="2" charset="-34"/>
              <a:cs typeface="TH Baijam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itchFamily="2" charset="-34"/>
                <a:cs typeface="TH Baijam" pitchFamily="2" charset="-34"/>
              </a:rPr>
              <a:t>น้ำสะอาด 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>1 </a:t>
            </a:r>
            <a:r>
              <a:rPr lang="th-TH" dirty="0">
                <a:latin typeface="TH Baijam" pitchFamily="2" charset="-34"/>
                <a:cs typeface="TH Baijam" pitchFamily="2" charset="-34"/>
              </a:rPr>
              <a:t>ถ้วยตวง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/>
            </a:r>
            <a:br>
              <a:rPr lang="en-US" dirty="0">
                <a:latin typeface="TH Baijam" pitchFamily="2" charset="-34"/>
                <a:cs typeface="TH Baijam" pitchFamily="2" charset="-34"/>
              </a:rPr>
            </a:br>
            <a:r>
              <a:rPr lang="th-TH" dirty="0">
                <a:latin typeface="TH Baijam" pitchFamily="2" charset="-34"/>
                <a:cs typeface="TH Baijam" pitchFamily="2" charset="-34"/>
              </a:rPr>
              <a:t>นมสดจืด 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>1 </a:t>
            </a:r>
            <a:r>
              <a:rPr lang="th-TH" dirty="0">
                <a:latin typeface="TH Baijam" pitchFamily="2" charset="-34"/>
                <a:cs typeface="TH Baijam" pitchFamily="2" charset="-34"/>
              </a:rPr>
              <a:t>ถ้วยตวง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/>
            </a:r>
            <a:br>
              <a:rPr lang="en-US" dirty="0">
                <a:latin typeface="TH Baijam" pitchFamily="2" charset="-34"/>
                <a:cs typeface="TH Baijam" pitchFamily="2" charset="-34"/>
              </a:rPr>
            </a:br>
            <a:r>
              <a:rPr lang="th-TH" dirty="0">
                <a:latin typeface="TH Baijam" pitchFamily="2" charset="-34"/>
                <a:cs typeface="TH Baijam" pitchFamily="2" charset="-34"/>
              </a:rPr>
              <a:t>นมข้นจืด 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>1 </a:t>
            </a:r>
            <a:r>
              <a:rPr lang="th-TH" dirty="0">
                <a:latin typeface="TH Baijam" pitchFamily="2" charset="-34"/>
                <a:cs typeface="TH Baijam" pitchFamily="2" charset="-34"/>
              </a:rPr>
              <a:t>ถ้วยตวง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/>
            </a:r>
            <a:br>
              <a:rPr lang="en-US" dirty="0">
                <a:latin typeface="TH Baijam" pitchFamily="2" charset="-34"/>
                <a:cs typeface="TH Baijam" pitchFamily="2" charset="-34"/>
              </a:rPr>
            </a:br>
            <a:r>
              <a:rPr lang="th-TH" dirty="0">
                <a:latin typeface="TH Baijam" pitchFamily="2" charset="-34"/>
                <a:cs typeface="TH Baijam" pitchFamily="2" charset="-34"/>
              </a:rPr>
              <a:t>นมข้นหวาน 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>7-8 </a:t>
            </a:r>
            <a:r>
              <a:rPr lang="th-TH" dirty="0">
                <a:latin typeface="TH Baijam" pitchFamily="2" charset="-34"/>
                <a:cs typeface="TH Baijam" pitchFamily="2" charset="-34"/>
              </a:rPr>
              <a:t>ช้อนโต๊ะ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/>
            </a:r>
            <a:br>
              <a:rPr lang="en-US" dirty="0">
                <a:latin typeface="TH Baijam" pitchFamily="2" charset="-34"/>
                <a:cs typeface="TH Baijam" pitchFamily="2" charset="-34"/>
              </a:rPr>
            </a:br>
            <a:r>
              <a:rPr lang="th-TH" dirty="0">
                <a:latin typeface="TH Baijam" pitchFamily="2" charset="-34"/>
                <a:cs typeface="TH Baijam" pitchFamily="2" charset="-34"/>
              </a:rPr>
              <a:t>ผงวุ้น 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>1 </a:t>
            </a:r>
            <a:r>
              <a:rPr lang="th-TH" dirty="0">
                <a:latin typeface="TH Baijam" pitchFamily="2" charset="-34"/>
                <a:cs typeface="TH Baijam" pitchFamily="2" charset="-34"/>
              </a:rPr>
              <a:t>ช้อนชา</a:t>
            </a:r>
            <a:endParaRPr lang="en-US" dirty="0">
              <a:latin typeface="TH Baijam" pitchFamily="2" charset="-34"/>
              <a:cs typeface="TH Baijam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itchFamily="2" charset="-34"/>
                <a:cs typeface="TH Baijam" pitchFamily="2" charset="-34"/>
              </a:rPr>
              <a:t>ผงเซลลูโลสจากธูปฤาษีที่ได้จากการทดลอง</a:t>
            </a:r>
            <a:endParaRPr lang="en-US" dirty="0">
              <a:latin typeface="TH Baijam" pitchFamily="2" charset="-34"/>
              <a:cs typeface="TH Baijam" pitchFamily="2" charset="-34"/>
            </a:endParaRPr>
          </a:p>
          <a:p>
            <a:pPr marL="0" indent="0">
              <a:buNone/>
            </a:pPr>
            <a:r>
              <a:rPr lang="en-US" dirty="0">
                <a:latin typeface="TH Baijam" pitchFamily="2" charset="-34"/>
                <a:cs typeface="TH Baijam" pitchFamily="2" charset="-34"/>
              </a:rPr>
              <a:t>	</a:t>
            </a:r>
            <a:endParaRPr lang="en-US" dirty="0" smtClean="0">
              <a:latin typeface="TH Baijam" pitchFamily="2" charset="-34"/>
              <a:cs typeface="TH Baijam" pitchFamily="2" charset="-34"/>
            </a:endParaRPr>
          </a:p>
          <a:p>
            <a:pPr marL="0" indent="0">
              <a:buNone/>
            </a:pPr>
            <a:r>
              <a:rPr lang="en-US" dirty="0">
                <a:latin typeface="TH Baijam" pitchFamily="2" charset="-34"/>
                <a:cs typeface="TH Baijam" pitchFamily="2" charset="-34"/>
              </a:rPr>
              <a:t>	</a:t>
            </a:r>
            <a:r>
              <a:rPr lang="en-US" dirty="0" smtClean="0">
                <a:latin typeface="TH Baijam" pitchFamily="2" charset="-34"/>
                <a:cs typeface="TH Baijam" pitchFamily="2" charset="-34"/>
              </a:rPr>
              <a:t>2.</a:t>
            </a:r>
            <a:r>
              <a:rPr lang="th-TH" dirty="0">
                <a:latin typeface="TH Baijam" pitchFamily="2" charset="-34"/>
                <a:cs typeface="TH Baijam" pitchFamily="2" charset="-34"/>
              </a:rPr>
              <a:t>การทำน้ำราดเต้าฮวย</a:t>
            </a:r>
            <a:endParaRPr lang="en-US" dirty="0">
              <a:latin typeface="TH Baijam" pitchFamily="2" charset="-34"/>
              <a:cs typeface="TH Baijam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itchFamily="2" charset="-34"/>
                <a:cs typeface="TH Baijam" pitchFamily="2" charset="-34"/>
              </a:rPr>
              <a:t>นมสดจืด 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>1/2 </a:t>
            </a:r>
            <a:r>
              <a:rPr lang="th-TH" dirty="0">
                <a:latin typeface="TH Baijam" pitchFamily="2" charset="-34"/>
                <a:cs typeface="TH Baijam" pitchFamily="2" charset="-34"/>
              </a:rPr>
              <a:t>ถ้วยตวง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/>
            </a:r>
            <a:br>
              <a:rPr lang="en-US" dirty="0">
                <a:latin typeface="TH Baijam" pitchFamily="2" charset="-34"/>
                <a:cs typeface="TH Baijam" pitchFamily="2" charset="-34"/>
              </a:rPr>
            </a:br>
            <a:r>
              <a:rPr lang="th-TH" dirty="0">
                <a:latin typeface="TH Baijam" pitchFamily="2" charset="-34"/>
                <a:cs typeface="TH Baijam" pitchFamily="2" charset="-34"/>
              </a:rPr>
              <a:t>นมข้นจืด 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>1/2 </a:t>
            </a:r>
            <a:r>
              <a:rPr lang="th-TH" dirty="0">
                <a:latin typeface="TH Baijam" pitchFamily="2" charset="-34"/>
                <a:cs typeface="TH Baijam" pitchFamily="2" charset="-34"/>
              </a:rPr>
              <a:t>ถ้วยตวง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/>
            </a:r>
            <a:br>
              <a:rPr lang="en-US" dirty="0">
                <a:latin typeface="TH Baijam" pitchFamily="2" charset="-34"/>
                <a:cs typeface="TH Baijam" pitchFamily="2" charset="-34"/>
              </a:rPr>
            </a:br>
            <a:r>
              <a:rPr lang="th-TH" dirty="0">
                <a:latin typeface="TH Baijam" pitchFamily="2" charset="-34"/>
                <a:cs typeface="TH Baijam" pitchFamily="2" charset="-34"/>
              </a:rPr>
              <a:t>นมข้นหวาน</a:t>
            </a:r>
            <a:r>
              <a:rPr lang="en-US" dirty="0">
                <a:latin typeface="TH Baijam" pitchFamily="2" charset="-34"/>
                <a:cs typeface="TH Baijam" pitchFamily="2" charset="-34"/>
              </a:rPr>
              <a:t> 1/2 </a:t>
            </a:r>
            <a:r>
              <a:rPr lang="th-TH" dirty="0">
                <a:latin typeface="TH Baijam" pitchFamily="2" charset="-34"/>
                <a:cs typeface="TH Baijam" pitchFamily="2" charset="-34"/>
              </a:rPr>
              <a:t>ถ้วยตวง</a:t>
            </a:r>
            <a:endParaRPr lang="en-US" dirty="0">
              <a:latin typeface="TH Baijam" pitchFamily="2" charset="-34"/>
              <a:cs typeface="TH Baijam" pitchFamily="2" charset="-34"/>
            </a:endParaRPr>
          </a:p>
          <a:p>
            <a:endParaRPr lang="th-TH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0"/>
          <a:stretch/>
        </p:blipFill>
        <p:spPr>
          <a:xfrm>
            <a:off x="4412302" y="1628800"/>
            <a:ext cx="3919795" cy="217528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64"/>
          <a:stretch/>
        </p:blipFill>
        <p:spPr bwMode="auto">
          <a:xfrm>
            <a:off x="3563888" y="4221088"/>
            <a:ext cx="2702081" cy="168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372200" y="4193834"/>
            <a:ext cx="2694012" cy="1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สี่เหลี่ยมผืนผ้ามุมมน 15"/>
          <p:cNvSpPr/>
          <p:nvPr/>
        </p:nvSpPr>
        <p:spPr>
          <a:xfrm>
            <a:off x="235014" y="86582"/>
            <a:ext cx="4464496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ชื่อเรื่อง 1"/>
          <p:cNvSpPr>
            <a:spLocks noGrp="1"/>
          </p:cNvSpPr>
          <p:nvPr>
            <p:ph type="title"/>
          </p:nvPr>
        </p:nvSpPr>
        <p:spPr>
          <a:xfrm>
            <a:off x="244375" y="105339"/>
            <a:ext cx="4330824" cy="648072"/>
          </a:xfrm>
        </p:spPr>
        <p:txBody>
          <a:bodyPr>
            <a:normAutofit/>
          </a:bodyPr>
          <a:lstStyle/>
          <a:p>
            <a:r>
              <a:rPr lang="th-TH" sz="2800" b="1" dirty="0" smtClean="0">
                <a:latin typeface="TH Baijam" pitchFamily="2" charset="-34"/>
                <a:cs typeface="TH Baijam" pitchFamily="2" charset="-34"/>
              </a:rPr>
              <a:t>การศึกษาสูตรอาหาร</a:t>
            </a:r>
            <a:endParaRPr lang="th-TH" sz="2800" b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21</a:t>
            </a:fld>
            <a:endParaRPr lang="th-TH" dirty="0"/>
          </a:p>
        </p:txBody>
      </p:sp>
      <p:sp>
        <p:nvSpPr>
          <p:cNvPr id="10" name="ตัวแทนหมายเลขภาพนิ่ง 1"/>
          <p:cNvSpPr txBox="1">
            <a:spLocks/>
          </p:cNvSpPr>
          <p:nvPr/>
        </p:nvSpPr>
        <p:spPr>
          <a:xfrm>
            <a:off x="8676456" y="6492875"/>
            <a:ext cx="467544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21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3060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235014" y="86581"/>
            <a:ext cx="2381396" cy="75013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417600" y="14900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การทำตัวเต้าฮวย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2"/>
          <a:stretch/>
        </p:blipFill>
        <p:spPr>
          <a:xfrm>
            <a:off x="227623" y="1026957"/>
            <a:ext cx="2756671" cy="152721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r="12607" b="13606"/>
          <a:stretch/>
        </p:blipFill>
        <p:spPr>
          <a:xfrm>
            <a:off x="3297578" y="1015163"/>
            <a:ext cx="2723458" cy="1553258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r="3492"/>
          <a:stretch/>
        </p:blipFill>
        <p:spPr>
          <a:xfrm>
            <a:off x="6308301" y="1016319"/>
            <a:ext cx="2707239" cy="1524001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r="10671" b="16797"/>
          <a:stretch/>
        </p:blipFill>
        <p:spPr>
          <a:xfrm>
            <a:off x="277055" y="2944437"/>
            <a:ext cx="2707239" cy="1524000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r="12945" b="8053"/>
          <a:stretch/>
        </p:blipFill>
        <p:spPr>
          <a:xfrm>
            <a:off x="6332061" y="2886791"/>
            <a:ext cx="2694101" cy="1551113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r="7655" b="11108"/>
          <a:stretch/>
        </p:blipFill>
        <p:spPr>
          <a:xfrm>
            <a:off x="290193" y="4869160"/>
            <a:ext cx="2713467" cy="1505772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12500" b="27065"/>
          <a:stretch/>
        </p:blipFill>
        <p:spPr>
          <a:xfrm>
            <a:off x="3354749" y="4869160"/>
            <a:ext cx="2723095" cy="1505772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r="9380" b="26741"/>
          <a:stretch/>
        </p:blipFill>
        <p:spPr>
          <a:xfrm>
            <a:off x="6311991" y="4869160"/>
            <a:ext cx="2703550" cy="1505772"/>
          </a:xfrm>
          <a:prstGeom prst="rect">
            <a:avLst/>
          </a:prstGeom>
        </p:spPr>
      </p:pic>
      <p:pic>
        <p:nvPicPr>
          <p:cNvPr id="6148" name="Picture 4" descr="https://scontent-sin1-1.xx.fbcdn.net/hphotos-xpt1/v/t1.0-9/11141353_1078573168838315_3875564411202444359_n.jpg?oh=19eb88555f623ab843be282fee92f093&amp;oe=56645EC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t="27368" r="16602" b="11434"/>
          <a:stretch/>
        </p:blipFill>
        <p:spPr bwMode="auto">
          <a:xfrm>
            <a:off x="3297578" y="2910356"/>
            <a:ext cx="2796485" cy="157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25936" y="2546294"/>
            <a:ext cx="21600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1.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เติมน้ำ</a:t>
            </a:r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 1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ถ้วยตวงใส่หม้อไฟฟ้า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5739" y="2540320"/>
            <a:ext cx="18411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2.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เติมนมจืด </a:t>
            </a:r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1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ถ้วยตวง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49494" y="2531003"/>
            <a:ext cx="20285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3.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เติมนมข้นจืด </a:t>
            </a:r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1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ถ้วยตวง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887" y="4443429"/>
            <a:ext cx="20285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4.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เติมนมข้นหวาน </a:t>
            </a:r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7-8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ช้อนโต๊ะ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42213" y="4433748"/>
            <a:ext cx="1524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H Baijam" pitchFamily="2" charset="-34"/>
                <a:cs typeface="TH Baijam" pitchFamily="2" charset="-34"/>
              </a:rPr>
              <a:t>6</a:t>
            </a:r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.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เติมผงวุ้น </a:t>
            </a:r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1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ช้อนชา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98320" y="4468437"/>
            <a:ext cx="23605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5.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เติมผงเซลลูโลสจากธูปฤาษีที่ฟอกสี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336" y="6367815"/>
            <a:ext cx="17704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7.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กรองด้วยตะแกรงตาถี่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96931" y="6374932"/>
            <a:ext cx="1524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8.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เทใส่ถ้วยพลาสติก 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99544" y="6367815"/>
            <a:ext cx="17049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9.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นำไปแช่เย็น </a:t>
            </a:r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30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นาที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22</a:t>
            </a:fld>
            <a:endParaRPr lang="th-TH" dirty="0"/>
          </a:p>
        </p:txBody>
      </p:sp>
      <p:sp>
        <p:nvSpPr>
          <p:cNvPr id="24" name="ตัวแทนหมายเลขภาพนิ่ง 1"/>
          <p:cNvSpPr txBox="1">
            <a:spLocks/>
          </p:cNvSpPr>
          <p:nvPr/>
        </p:nvSpPr>
        <p:spPr>
          <a:xfrm>
            <a:off x="8466965" y="6492875"/>
            <a:ext cx="677035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22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909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235014" y="86582"/>
            <a:ext cx="2608794" cy="53410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235014" y="149008"/>
            <a:ext cx="2426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การทำน้ำราดเต้าฮวย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r="7663"/>
          <a:stretch/>
        </p:blipFill>
        <p:spPr>
          <a:xfrm>
            <a:off x="5652120" y="745547"/>
            <a:ext cx="2211213" cy="1440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r="16735" b="8432"/>
          <a:stretch/>
        </p:blipFill>
        <p:spPr>
          <a:xfrm>
            <a:off x="3059832" y="720178"/>
            <a:ext cx="2211213" cy="1440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r="8893"/>
          <a:stretch/>
        </p:blipFill>
        <p:spPr>
          <a:xfrm>
            <a:off x="514065" y="696203"/>
            <a:ext cx="2211213" cy="1440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4914008"/>
            <a:ext cx="2211212" cy="14400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/>
          <a:stretch/>
        </p:blipFill>
        <p:spPr>
          <a:xfrm>
            <a:off x="1507195" y="3115736"/>
            <a:ext cx="2205493" cy="1440000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3" r="1902"/>
          <a:stretch/>
        </p:blipFill>
        <p:spPr>
          <a:xfrm>
            <a:off x="4830022" y="3140968"/>
            <a:ext cx="2211212" cy="144000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r="2567"/>
          <a:stretch/>
        </p:blipFill>
        <p:spPr>
          <a:xfrm>
            <a:off x="1504334" y="4924255"/>
            <a:ext cx="2211213" cy="144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7561" y="2201774"/>
            <a:ext cx="18411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เติมนมจืด </a:t>
            </a:r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1/2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ถ้วยตวง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51166" y="2201774"/>
            <a:ext cx="20285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เติมนมข้นหวาน </a:t>
            </a:r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1/2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ถ้วยตวง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1050" y="2201774"/>
            <a:ext cx="20285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เติมนมข้นจืด </a:t>
            </a:r>
            <a:r>
              <a:rPr lang="en-US" sz="1600" dirty="0" smtClean="0">
                <a:latin typeface="TH Baijam" pitchFamily="2" charset="-34"/>
                <a:cs typeface="TH Baijam" pitchFamily="2" charset="-34"/>
              </a:rPr>
              <a:t>1/2 </a:t>
            </a:r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ถ้วยตวง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3796" y="4555736"/>
            <a:ext cx="25922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เติมผลไม้ขนาดเท่าลูกเต๋า(เงาะกระป๋อง)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15780" y="4580968"/>
            <a:ext cx="14414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เติมน้ำราดเต้าฮวย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1003" y="6364255"/>
            <a:ext cx="14201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ปิดฝาถ้วยพลาสติก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55444" y="6380144"/>
            <a:ext cx="26642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latin typeface="TH Baijam" pitchFamily="2" charset="-34"/>
                <a:cs typeface="TH Baijam" pitchFamily="2" charset="-34"/>
              </a:rPr>
              <a:t>นำเข้าแช่ตู้เย็นเพื่อการรับประทานต่อไป</a:t>
            </a:r>
            <a:endParaRPr lang="th-TH" sz="1600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199936" y="2540328"/>
            <a:ext cx="4630085" cy="53410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247222" y="2551214"/>
            <a:ext cx="4408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รวม ตัวเต้าฮวย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+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น้ำราดเต้าฮวย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23</a:t>
            </a:fld>
            <a:endParaRPr lang="th-TH" dirty="0"/>
          </a:p>
        </p:txBody>
      </p:sp>
      <p:sp>
        <p:nvSpPr>
          <p:cNvPr id="26" name="ตัวแทนหมายเลขภาพนิ่ง 1"/>
          <p:cNvSpPr txBox="1">
            <a:spLocks/>
          </p:cNvSpPr>
          <p:nvPr/>
        </p:nvSpPr>
        <p:spPr>
          <a:xfrm>
            <a:off x="7524328" y="6492875"/>
            <a:ext cx="161967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23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76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804248" y="6021288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4400" b="1" smtClean="0">
                <a:solidFill>
                  <a:schemeClr val="tx1"/>
                </a:solidFill>
              </a:rPr>
              <a:pPr/>
              <a:t>24</a:t>
            </a:fld>
            <a:endParaRPr lang="th-TH" sz="44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691680" y="2276872"/>
            <a:ext cx="5832648" cy="1583220"/>
          </a:xfrm>
          <a:prstGeom prst="rect">
            <a:avLst/>
          </a:prstGeom>
          <a:solidFill>
            <a:schemeClr val="tx1"/>
          </a:solidFill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บทที่ 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 ผลการดำเนินงานวิจัย</a:t>
            </a:r>
          </a:p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และอภิปรายผลการวิจัย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925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รูปภาพ 23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779636" y="5949280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3600" b="1" smtClean="0">
                <a:solidFill>
                  <a:schemeClr val="tx1"/>
                </a:solidFill>
              </a:rPr>
              <a:pPr/>
              <a:t>25</a:t>
            </a:fld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83568" y="332656"/>
            <a:ext cx="5832648" cy="791610"/>
          </a:xfrm>
          <a:prstGeom prst="rect">
            <a:avLst/>
          </a:prstGeom>
          <a:solidFill>
            <a:schemeClr val="tx1"/>
          </a:solidFill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บทที่ 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 ผลการดำเนินงานวิจัย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1115616" y="1124266"/>
            <a:ext cx="0" cy="3744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1115616" y="1700808"/>
            <a:ext cx="4638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สี่เหลี่ยมผืนผ้ามุมมน 14"/>
          <p:cNvSpPr/>
          <p:nvPr/>
        </p:nvSpPr>
        <p:spPr>
          <a:xfrm>
            <a:off x="1579476" y="1278405"/>
            <a:ext cx="7385012" cy="1008112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ตอนที่ 1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คุณค่าทางอาหารของต้นธูปฤาษี และเซลลูโลสจากธูปฤาษีที่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ขึ้น 	บริเวณ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ดินเค็ม หนองบ่อ อำเภอบรบือ จังหวัดมหาสารคาม</a:t>
            </a: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1151036" y="2958059"/>
            <a:ext cx="4638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สี่เหลี่ยมผืนผ้ามุมมน 17"/>
          <p:cNvSpPr/>
          <p:nvPr/>
        </p:nvSpPr>
        <p:spPr>
          <a:xfrm>
            <a:off x="1593996" y="2403529"/>
            <a:ext cx="7385012" cy="100811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ตอนที่ 2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การสกัดเซลลูโลสจากต้นธูปฤาษี</a:t>
            </a:r>
          </a:p>
        </p:txBody>
      </p:sp>
      <p:cxnSp>
        <p:nvCxnSpPr>
          <p:cNvPr id="19" name="ตัวเชื่อมต่อตรง 18"/>
          <p:cNvCxnSpPr/>
          <p:nvPr/>
        </p:nvCxnSpPr>
        <p:spPr>
          <a:xfrm>
            <a:off x="1141381" y="3861048"/>
            <a:ext cx="4638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สี่เหลี่ยมผืนผ้ามุมมน 19"/>
          <p:cNvSpPr/>
          <p:nvPr/>
        </p:nvSpPr>
        <p:spPr>
          <a:xfrm>
            <a:off x="1570166" y="3565956"/>
            <a:ext cx="7385012" cy="1008112"/>
          </a:xfrm>
          <a:prstGeom prst="roundRect">
            <a:avLst/>
          </a:prstGeom>
          <a:ln>
            <a:solidFill>
              <a:srgbClr val="99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ตอนที่ 3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การพิสูจน์เอกลักษณ์ของเซลลูโลสที่สกัดจากธูปฤาษี</a:t>
            </a:r>
          </a:p>
        </p:txBody>
      </p:sp>
      <p:cxnSp>
        <p:nvCxnSpPr>
          <p:cNvPr id="21" name="ตัวเชื่อมต่อตรง 20"/>
          <p:cNvCxnSpPr/>
          <p:nvPr/>
        </p:nvCxnSpPr>
        <p:spPr>
          <a:xfrm>
            <a:off x="1106306" y="4869160"/>
            <a:ext cx="4638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สี่เหลี่ยมผืนผ้ามุมมน 21"/>
          <p:cNvSpPr/>
          <p:nvPr/>
        </p:nvSpPr>
        <p:spPr>
          <a:xfrm>
            <a:off x="1528224" y="4726468"/>
            <a:ext cx="7385012" cy="1008112"/>
          </a:xfrm>
          <a:prstGeom prst="round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ตอนที่ 4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ผลการแปรรูปเซลลูโลสจากต้นธูปฤาษีในผลิตภัณฑ์อาหารโดย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ใช้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แบบ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ประเมินความพึงพอใจ</a:t>
            </a:r>
          </a:p>
        </p:txBody>
      </p:sp>
    </p:spTree>
    <p:extLst>
      <p:ext uri="{BB962C8B-B14F-4D97-AF65-F5344CB8AC3E}">
        <p14:creationId xmlns:p14="http://schemas.microsoft.com/office/powerpoint/2010/main" val="334470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027404" y="6126113"/>
            <a:ext cx="802432" cy="595362"/>
          </a:xfrm>
        </p:spPr>
        <p:txBody>
          <a:bodyPr/>
          <a:lstStyle/>
          <a:p>
            <a:fld id="{E4459073-AC62-4C47-9D3B-F90CEECD7F01}" type="slidenum">
              <a:rPr lang="th-TH" sz="3600" b="1" smtClean="0">
                <a:solidFill>
                  <a:schemeClr val="tx1"/>
                </a:solidFill>
              </a:rPr>
              <a:pPr/>
              <a:t>26</a:t>
            </a:fld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79512" y="219663"/>
            <a:ext cx="8964488" cy="1008112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ตอนที่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คุณค่าทางอาหารของต้นธูปฤาษี และเซลลูโลสจากธูปฤาษีที่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ขึ้นบริเวณ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ดินเค็ม หนองบ่อ อำเภอบรบือ จังหวัดมหาสารคาม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484784"/>
            <a:ext cx="8496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1.ความชื้น (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AOAC, 2000)</a:t>
            </a:r>
          </a:p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ทำ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การวิเคราะห์ความชื้นในตัวอย่างธูปฤาษีและความชื้นในตัวอย่างเซลลูโลสที่สกัดจากธูปฤาษีตามวิธี 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AOAC,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2000</a:t>
            </a:r>
          </a:p>
          <a:p>
            <a:endParaRPr lang="en-US" sz="22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ตาราง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ที่ 4.1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แสดงปริมาณร้อยละของความชื้นในตัวอย่างธูปฤาษีและเซลลูโลส</a:t>
            </a:r>
          </a:p>
          <a:p>
            <a:endParaRPr lang="th-TH" sz="2400" dirty="0">
              <a:cs typeface="+mj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28265" t="42440" r="24485" b="34880"/>
          <a:stretch>
            <a:fillRect/>
          </a:stretch>
        </p:blipFill>
        <p:spPr bwMode="auto">
          <a:xfrm>
            <a:off x="1043608" y="2852936"/>
            <a:ext cx="72008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1520" y="4797152"/>
            <a:ext cx="87129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จากการศึกษาพบว่าการสกัดเซลลูโลสที่ชนิดไม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โครคริสตรอลลีน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เซลลูโลส (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microcrystalline celluloses : MCC) 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มีความชื้น 1.6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– 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10.9% (</a:t>
            </a:r>
            <a:r>
              <a:rPr lang="en-US" sz="2200" dirty="0" err="1" smtClean="0">
                <a:latin typeface="TH SarabunPSK" pitchFamily="34" charset="-34"/>
                <a:cs typeface="TH SarabunPSK" pitchFamily="34" charset="-34"/>
              </a:rPr>
              <a:t>Changquan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 Calvin Sun, 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2015) สอดคล้องกับความชื้นในเซลลูโลสที่สกัดจากธูปฤาษีที่ได้ พบว่าส่วนโคนมีความชื้นสูงกว่าส่วนใบ เนื่องจากอวบน้ำมากกว่าส่วนใบแต่เมื่อสกัดเซลลูโลสแล้ว พบว่าเซลลูโลสส่วนใบมีความชื้นสูงกว่า แสดงว่าเซลลูโลสที่สกัดจากใบมีความสามารถในการดูดความชื้นได้มากกว่าส่วนโคน</a:t>
            </a:r>
            <a:endParaRPr lang="en-US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52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876256" y="6165304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3600" b="1" smtClean="0">
                <a:solidFill>
                  <a:schemeClr val="tx1"/>
                </a:solidFill>
              </a:rPr>
              <a:pPr/>
              <a:t>27</a:t>
            </a:fld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60648"/>
            <a:ext cx="8712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ปริมาณเถ้า (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D 2866-94 Total Ash Content of Activated Carbon D 2867-95 Moisture in Activated Carbon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endParaRPr lang="th-TH" sz="22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ตารางที่ 4.2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แสดงปริมาณร้อยละของปริมาณเถ้าในตัวอย่างธูปฤาษีและเซลลูโลส</a:t>
            </a:r>
            <a:endParaRPr lang="en-US" sz="2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28349" t="47879" r="24401" b="29441"/>
          <a:stretch>
            <a:fillRect/>
          </a:stretch>
        </p:blipFill>
        <p:spPr bwMode="auto">
          <a:xfrm>
            <a:off x="1187624" y="1700808"/>
            <a:ext cx="72008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3568" y="3789040"/>
            <a:ext cx="8208912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2200" dirty="0" smtClean="0">
                <a:latin typeface="TH SarabunPSK" pitchFamily="34" charset="-34"/>
                <a:ea typeface="Calibri"/>
                <a:cs typeface="TH SarabunPSK" pitchFamily="34" charset="-34"/>
              </a:rPr>
              <a:t>	เซลลูโลสที่สกัดได้มีปริมาณเถ้าน้อยกว่าเซลลูโลสที่สกัดจากแกลบที่มีปริมาณเถ้า 16.52% และเซลลูโลสที่สกัดจากถั่วมีปริมาณเถ้า 3.36% (</a:t>
            </a:r>
            <a:r>
              <a:rPr lang="en-US" sz="2200" dirty="0" err="1" smtClean="0">
                <a:latin typeface="TH SarabunPSK" pitchFamily="34" charset="-34"/>
                <a:ea typeface="Calibri"/>
                <a:cs typeface="TH SarabunPSK" pitchFamily="34" charset="-34"/>
              </a:rPr>
              <a:t>Abeer</a:t>
            </a:r>
            <a:r>
              <a:rPr lang="en-US" sz="2200" dirty="0" smtClean="0">
                <a:latin typeface="TH SarabunPSK" pitchFamily="34" charset="-34"/>
                <a:ea typeface="Calibri"/>
                <a:cs typeface="TH SarabunPSK" pitchFamily="34" charset="-34"/>
              </a:rPr>
              <a:t> M Adel, </a:t>
            </a:r>
            <a:r>
              <a:rPr lang="th-TH" sz="2200" dirty="0" smtClean="0">
                <a:latin typeface="TH SarabunPSK" pitchFamily="34" charset="-34"/>
                <a:ea typeface="Calibri"/>
                <a:cs typeface="TH SarabunPSK" pitchFamily="34" charset="-34"/>
              </a:rPr>
              <a:t>2010)  พบว่าตัวอย่างธูปฤาษีส่วนใบแก่มีปริมาณเถ้ามากที่สุด และโคนแก่มีปริมาณเถ้าน้อยที่สุด ดังนั้นอาหารที่ดีควรมีเถ้าน้อยที่สุด เพราะเป็นส่วนที่ไร้ประโยชน์ ถ้าปริมาณเถ้าสูงแสดงว่าอาจมีการปลอมปนสารอื่นเข้ามาในอาหารนั้น (</a:t>
            </a:r>
            <a:r>
              <a:rPr lang="th-TH" sz="2200" dirty="0" err="1" smtClean="0">
                <a:latin typeface="TH SarabunPSK" pitchFamily="34" charset="-34"/>
                <a:ea typeface="Calibri"/>
                <a:cs typeface="TH SarabunPSK" pitchFamily="34" charset="-34"/>
              </a:rPr>
              <a:t>อัจฉ</a:t>
            </a:r>
            <a:r>
              <a:rPr lang="th-TH" sz="2200" dirty="0" smtClean="0">
                <a:latin typeface="TH SarabunPSK" pitchFamily="34" charset="-34"/>
                <a:ea typeface="Calibri"/>
                <a:cs typeface="TH SarabunPSK" pitchFamily="34" charset="-34"/>
              </a:rPr>
              <a:t>ริ</a:t>
            </a:r>
            <a:r>
              <a:rPr lang="th-TH" sz="2200" dirty="0" err="1" smtClean="0">
                <a:latin typeface="TH SarabunPSK" pitchFamily="34" charset="-34"/>
                <a:ea typeface="Calibri"/>
                <a:cs typeface="TH SarabunPSK" pitchFamily="34" charset="-34"/>
              </a:rPr>
              <a:t>นทร</a:t>
            </a:r>
            <a:r>
              <a:rPr lang="th-TH" sz="2200" dirty="0" smtClean="0">
                <a:latin typeface="TH SarabunPSK" pitchFamily="34" charset="-34"/>
                <a:ea typeface="Calibri"/>
                <a:cs typeface="TH SarabunPSK" pitchFamily="34" charset="-34"/>
              </a:rPr>
              <a:t> สา</a:t>
            </a:r>
            <a:r>
              <a:rPr lang="th-TH" sz="2200" dirty="0" err="1" smtClean="0">
                <a:latin typeface="TH SarabunPSK" pitchFamily="34" charset="-34"/>
                <a:ea typeface="Calibri"/>
                <a:cs typeface="TH SarabunPSK" pitchFamily="34" charset="-34"/>
              </a:rPr>
              <a:t>จักร์</a:t>
            </a:r>
            <a:r>
              <a:rPr lang="en-US" sz="2200" dirty="0" smtClean="0">
                <a:latin typeface="TH SarabunPSK" pitchFamily="34" charset="-34"/>
                <a:ea typeface="Calibri"/>
                <a:cs typeface="TH SarabunPSK" pitchFamily="34" charset="-34"/>
              </a:rPr>
              <a:t>, </a:t>
            </a:r>
            <a:r>
              <a:rPr lang="th-TH" sz="2200" dirty="0" smtClean="0">
                <a:latin typeface="TH SarabunPSK" pitchFamily="34" charset="-34"/>
                <a:ea typeface="Calibri"/>
                <a:cs typeface="TH SarabunPSK" pitchFamily="34" charset="-34"/>
              </a:rPr>
              <a:t>2554)</a:t>
            </a:r>
            <a:endParaRPr lang="en-US" sz="2200" dirty="0" smtClean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endParaRPr lang="th-TH" sz="2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589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889909" y="6021288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3600" b="1" smtClean="0">
                <a:solidFill>
                  <a:schemeClr val="tx1"/>
                </a:solidFill>
              </a:rPr>
              <a:pPr/>
              <a:t>28</a:t>
            </a:fld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7504" y="260648"/>
            <a:ext cx="892899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ปริมาณโปรตีน (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Model </a:t>
            </a:r>
            <a:r>
              <a:rPr lang="en-US" sz="2200" b="1" dirty="0" err="1">
                <a:latin typeface="TH SarabunPSK" pitchFamily="34" charset="-34"/>
                <a:cs typeface="TH SarabunPSK" pitchFamily="34" charset="-34"/>
              </a:rPr>
              <a:t>Kjeltec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 System 1002, </a:t>
            </a:r>
            <a:r>
              <a:rPr lang="en-US" sz="2200" b="1" dirty="0" err="1">
                <a:latin typeface="TH SarabunPSK" pitchFamily="34" charset="-34"/>
                <a:cs typeface="TH SarabunPSK" pitchFamily="34" charset="-34"/>
              </a:rPr>
              <a:t>Tecator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, Sweden)</a:t>
            </a:r>
          </a:p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ทำการวิเคราะห์ปริมาณโปรตีนในตัวอย่างธูปฤาษีและปริมาณโปรตีนในตัวอย่างเซลลูโลสที่สกัดจากธูปฤาษีตามวิธี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Model </a:t>
            </a:r>
            <a:r>
              <a:rPr lang="en-US" sz="2200" dirty="0" err="1" smtClean="0">
                <a:latin typeface="TH SarabunPSK" pitchFamily="34" charset="-34"/>
                <a:cs typeface="TH SarabunPSK" pitchFamily="34" charset="-34"/>
              </a:rPr>
              <a:t>Kjeltec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 System 1002, </a:t>
            </a:r>
            <a:r>
              <a:rPr lang="en-US" sz="2200" dirty="0" err="1" smtClean="0">
                <a:latin typeface="TH SarabunPSK" pitchFamily="34" charset="-34"/>
                <a:cs typeface="TH SarabunPSK" pitchFamily="34" charset="-34"/>
              </a:rPr>
              <a:t>Tecator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, Sweden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 </a:t>
            </a:r>
          </a:p>
          <a:p>
            <a:endParaRPr lang="th-TH" sz="2200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ตาราง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ที่ 4.3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แสดงปริมาณร้อยละของปริมาณโปรตีนในตัวอย่างธูปฤาษี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28822" t="39479" r="24401" b="37321"/>
          <a:stretch>
            <a:fillRect/>
          </a:stretch>
        </p:blipFill>
        <p:spPr bwMode="auto">
          <a:xfrm>
            <a:off x="1187624" y="2060848"/>
            <a:ext cx="7128792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4365104"/>
            <a:ext cx="864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สอดคล้องกับผลการวิจัยการสกัดเซลลูโลสจากเปลือกกล้วย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1.65 ±0.01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เหรียญทอง สิงห์จานุสงค์และคณะ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,2554) 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พบว่าปริมาณโปรตีนที่ได้จากธูปฤาษีในดินเค็มมีปริมาณโปรตีนที่สูง แต่หลังจากสกัดเซลลูโลสพบว่าไม่พบปริมาณโปรตีนในเซลลูโลส แสดงว่าในกระบวนการสกัดเซลลูโลสสามารถกำจัดองค์ประกอบที่เป็นโปรตีนได้หมด </a:t>
            </a:r>
            <a:endParaRPr lang="th-TH" sz="2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490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840486" y="6309320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4000" b="1" smtClean="0">
                <a:solidFill>
                  <a:schemeClr val="tx1"/>
                </a:solidFill>
              </a:rPr>
              <a:pPr/>
              <a:t>29</a:t>
            </a:fld>
            <a:endParaRPr lang="th-TH" sz="40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09297" y="373832"/>
            <a:ext cx="87849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ปริมาณไขมัน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(Model TFE 2000, </a:t>
            </a:r>
            <a:r>
              <a:rPr lang="en-US" sz="2200" b="1" dirty="0" err="1">
                <a:latin typeface="TH SarabunPSK" pitchFamily="34" charset="-34"/>
                <a:cs typeface="TH SarabunPSK" pitchFamily="34" charset="-34"/>
              </a:rPr>
              <a:t>Leco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, USA)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โดยใช้เครื่อง </a:t>
            </a:r>
            <a:r>
              <a:rPr lang="en-US" sz="2200" dirty="0" err="1">
                <a:latin typeface="TH SarabunPSK" pitchFamily="34" charset="-34"/>
                <a:cs typeface="TH SarabunPSK" pitchFamily="34" charset="-34"/>
              </a:rPr>
              <a:t>buchi</a:t>
            </a:r>
            <a:endParaRPr lang="en-US" sz="22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ทำ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การวิเคราะห์ปริมาณไขมันในตัวอย่างธูปฤาษีและปริมาณไขมันในตัวอย่างเซลลูโลสที่สกัดจากธูปฤาษีตามวิธี 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Model TFE 2000, </a:t>
            </a:r>
            <a:r>
              <a:rPr lang="en-US" sz="2200" dirty="0" err="1">
                <a:latin typeface="TH SarabunPSK" pitchFamily="34" charset="-34"/>
                <a:cs typeface="TH SarabunPSK" pitchFamily="34" charset="-34"/>
              </a:rPr>
              <a:t>Leco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, USA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โดยใช้เครื่อง </a:t>
            </a:r>
            <a:r>
              <a:rPr lang="en-US" sz="2200" dirty="0" err="1">
                <a:latin typeface="TH SarabunPSK" pitchFamily="34" charset="-34"/>
                <a:cs typeface="TH SarabunPSK" pitchFamily="34" charset="-34"/>
              </a:rPr>
              <a:t>buchi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2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ตาราง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ที่ 4.4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แสดงปริมาณร้อยละของไขมันในตัวอย่างธูปฤาษี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28582" t="49240" r="24168" b="28080"/>
          <a:stretch>
            <a:fillRect/>
          </a:stretch>
        </p:blipFill>
        <p:spPr bwMode="auto">
          <a:xfrm>
            <a:off x="1187624" y="2204864"/>
            <a:ext cx="72008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7016" y="4221088"/>
            <a:ext cx="88569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ในการสกัดเซลลูโลสจากเปลือกกล้วยพบว่ามีปริมาณไขมัน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2.57 ±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0.10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เหรียญทอง สิงห์จานุสงค์ และคณะ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, 2554)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เห็นได้ว่าตัวอย่างธูปฤาษีส่วนโคนมีไขมันสูงกว่าส่วนใบเล็กน้อย เนื่องจากพืชมีสารประกอบอินทรีย์ที่ไม่ละลายน้ำ แต่ละลายในสารอินทรีย์ที่ สารที่ถูกสกัดได้นอกจากไขมัน และยังมีสารที่เป็นสารเคลือบผิวของพืชมีประมาณมากกว่าส่วนใบเล็กน้อย แต่เมื่อสกัดเซลลูโลส พบว่าเซลลูโลสส่วนโคนมีความสามารถในการเก็บกักไขมันได้มากกว่าส่วนใบ</a:t>
            </a:r>
            <a:endParaRPr lang="en-US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499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3085004" y="420479"/>
            <a:ext cx="3600400" cy="935626"/>
          </a:xfrm>
          <a:prstGeom prst="rect">
            <a:avLst/>
          </a:prstGeom>
          <a:solidFill>
            <a:schemeClr val="tx1"/>
          </a:solidFill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บทที่ 1 บทนำ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95536" y="1556792"/>
            <a:ext cx="2689468" cy="720080"/>
          </a:xfrm>
          <a:prstGeom prst="rect">
            <a:avLst/>
          </a:prstGeom>
          <a:solidFill>
            <a:schemeClr val="tx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ที่มาและความสำคัญ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53598"/>
            <a:ext cx="1071538" cy="144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bg1"/>
          </a:solidFill>
        </p:spPr>
        <p:txBody>
          <a:bodyPr/>
          <a:lstStyle/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3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15562" b="18660"/>
          <a:stretch/>
        </p:blipFill>
        <p:spPr bwMode="auto">
          <a:xfrm>
            <a:off x="251520" y="2276872"/>
            <a:ext cx="2160240" cy="2548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36829"/>
            <a:ext cx="3011827" cy="1807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94047"/>
            <a:ext cx="3083129" cy="1849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 descr="https://scontent.fbkk5-1.fna.fbcdn.net/hphotos-xpf1/v/t1.0-9/10444652_997782756917357_897825794528000361_n.jpg?oh=4a8abdef60371f2b856e72995fe1657a&amp;oe=5668F2A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9" b="21158"/>
          <a:stretch/>
        </p:blipFill>
        <p:spPr bwMode="auto">
          <a:xfrm>
            <a:off x="586619" y="4795581"/>
            <a:ext cx="3475070" cy="152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9" b="25376"/>
          <a:stretch/>
        </p:blipFill>
        <p:spPr bwMode="auto">
          <a:xfrm>
            <a:off x="4399404" y="4596886"/>
            <a:ext cx="4572000" cy="1378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2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892916" y="6309320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4000" b="1" smtClean="0">
                <a:solidFill>
                  <a:schemeClr val="tx1"/>
                </a:solidFill>
              </a:rPr>
              <a:pPr/>
              <a:t>30</a:t>
            </a:fld>
            <a:endParaRPr lang="th-TH" sz="40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3528" y="404664"/>
            <a:ext cx="863582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ปริมาณเยื่อใยหยาบ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 (AOAC, 1990)</a:t>
            </a:r>
          </a:p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ทำการวิเคราะห์ปริมาณเยื่อใยหยาบในตัวอย่างธูปฤาษีและปริมาณเยื่อใยหยาบในตัวอย่างเซลลูโลสที่สกัดจากธูปฤาษีตามวิธี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AOAC,1990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2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ตาราง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ที่ 4.5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แสดงปริมาณร้อยละของเยื่อใยหยาบในตัวอย่างธูปฤาษี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8350" t="50399" r="24401" b="26921"/>
          <a:stretch>
            <a:fillRect/>
          </a:stretch>
        </p:blipFill>
        <p:spPr bwMode="auto">
          <a:xfrm>
            <a:off x="1187624" y="2276872"/>
            <a:ext cx="72008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1032" y="4365104"/>
            <a:ext cx="8712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จะเห็นได้ว่าตัวอย่างธูปฤาษีส่วนโคนแก่มีเยื่อใยหยาบสูงกว่าส่วนใบ เนื่องจากมีปริมาณเส้นใยมากกว่าส่วนใบ ในขณะที่ธูปฤาษีอ่อนมีปริมาณเยื่อใยหยาบใกล้เคียงกัน และเมื่อสกัดเซลลูโลสแล้ว พบว่าเซลลูโลสส่วนโคนมีเยื่อใยหยาบสูงกว่า แสดงว่าเซลลูโลสที่สกัดจากโคนมีคุณสมบัติในการเป็นเส้นใยได้มากกว่าส่วนใบ</a:t>
            </a:r>
            <a:endParaRPr lang="en-US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60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778381" y="6237312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3600" b="1" smtClean="0">
                <a:solidFill>
                  <a:schemeClr val="tx1"/>
                </a:solidFill>
              </a:rPr>
              <a:pPr/>
              <a:t>31</a:t>
            </a:fld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2887" y="332656"/>
            <a:ext cx="87849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ปริมาณคาร์โบไฮเดรต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 (AOAC, 1990)</a:t>
            </a:r>
          </a:p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ทำ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การวิเคราะห์ปริมาณคาร์โบไฮเดรตในตัวอย่างธูปฤาษีและปริมาณคาร์โบไฮเดรตในตัวอย่างเซลลูโลสที่สกัดจากธูปฤาษีตามวิธี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AOAC,1990</a:t>
            </a:r>
          </a:p>
          <a:p>
            <a:endParaRPr lang="en-US" sz="22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ตารางที่ 4.6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แสดงปริมาณร้อยละของคาร์โบไฮเดรตในตัวอย่างธูปฤาษี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28822" t="53759" r="24401" b="22721"/>
          <a:stretch>
            <a:fillRect/>
          </a:stretch>
        </p:blipFill>
        <p:spPr bwMode="auto">
          <a:xfrm>
            <a:off x="1115616" y="2060848"/>
            <a:ext cx="71287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4221088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จากการศึกษาพบว่าเซลลูโลสจากเปลือกกล้วยมีปริมาณคาร์โบไฮเดรต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52.66 ±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0.64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% ซึ่งนำไปใช้ประโยชน์เป็นผงแปรรูปในผลิตภัณฑ์ขนมเค้กเนยสด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เหรียญทอง สิงห์จานุสงค์และคณะ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2554)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แสดงว่าปริมาณคาร์โบไฮเดรตในธูปฤาษีและเซลลูโลสจากธูปฤาษีเหมาะสมในการแปรรูปเป็นส่วนประกอบในผลิตภัณฑ์อาหารได้ และตัวอย่างธูปฤาษีส่วนใบมีคาร์โบไฮเดรตสูงกว่าส่วนโคน เนื่องจากพืชมีการเปลี่ยนน้ำตาลให้กลายเป็นแป้งหรือการสังเคราะห์ด้วยแสงเกิดขึ้นที่ใบทำให้ส่วนใบมีคาร์โบไฮเดรตมากกว่าส่วนโคน เมื่อสกัดเซลลูโลสแล้ว จึงทำให้เซลลูโลสจากส่วนใบมีคาร์โบไฮเดรตสูงกว่าเช่นกัน </a:t>
            </a:r>
            <a:endParaRPr lang="th-TH" sz="2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2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881480" y="6021288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3600" b="1" smtClean="0">
                <a:solidFill>
                  <a:schemeClr val="tx1"/>
                </a:solidFill>
              </a:rPr>
              <a:pPr/>
              <a:t>32</a:t>
            </a:fld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3528" y="188640"/>
            <a:ext cx="87129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7.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ปริมาณสารอินทรีย์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(T 204 Om88)</a:t>
            </a:r>
          </a:p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ทำ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การวิเคราะห์ปริมาณสารอินทรีย์ในตัวอย่างธูปฤาษีและปริมาณสารอินทรีย์ในตัวอย่างเซลลูโลสที่สกัดจากธูปฤาษีตามวิธี 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T 204 Om88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2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ตารางที่ 4.7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แสดงปริมาณร้อยละของสารอินทรีย์ในตัวอย่าง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ธูปฤาษี</a:t>
            </a:r>
            <a:endParaRPr lang="th-TH" sz="2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28822" t="42839" r="24401" b="33641"/>
          <a:stretch>
            <a:fillRect/>
          </a:stretch>
        </p:blipFill>
        <p:spPr bwMode="auto">
          <a:xfrm>
            <a:off x="1331640" y="1916832"/>
            <a:ext cx="71287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3568" y="4365104"/>
            <a:ext cx="8064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ปริมาณสารอินทรีย์ในตัวอย่างของพืชแต่ละชนิดจะไม่เท่ากัน ขึ้นกับองค์ประกอบของโปรตีน คาร์โบไฮเดรต และไขมัน จากผลการวิจัยนี้สรุปได้ว่าเซลลูโลสของธูปฤาษี ส่วนใบมีปริมาณสารอินทรีย์สูงกว่าส่วนโคน</a:t>
            </a:r>
            <a:endParaRPr lang="en-US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060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816291" y="6237312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3600" b="1" smtClean="0">
                <a:solidFill>
                  <a:schemeClr val="tx1"/>
                </a:solidFill>
              </a:rPr>
              <a:pPr/>
              <a:t>33</a:t>
            </a:fld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79512" y="260648"/>
            <a:ext cx="87849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8.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ปริมาณ</a:t>
            </a:r>
            <a:r>
              <a:rPr lang="th-TH" sz="2200" b="1" dirty="0" err="1">
                <a:latin typeface="TH SarabunPSK" pitchFamily="34" charset="-34"/>
                <a:cs typeface="TH SarabunPSK" pitchFamily="34" charset="-34"/>
              </a:rPr>
              <a:t>โฮโล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เซลลูโลส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(T 204 Om88)</a:t>
            </a:r>
          </a:p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ทำ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การวิเคราะห์ปริมาณสาร</a:t>
            </a:r>
            <a:r>
              <a:rPr lang="th-TH" sz="2200" dirty="0" err="1">
                <a:latin typeface="TH SarabunPSK" pitchFamily="34" charset="-34"/>
                <a:cs typeface="TH SarabunPSK" pitchFamily="34" charset="-34"/>
              </a:rPr>
              <a:t>โฮโล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เซลลูโลสในตัวอย่างธูปฤาษีและปริมาณ</a:t>
            </a:r>
            <a:r>
              <a:rPr lang="th-TH" sz="2200" dirty="0" err="1">
                <a:latin typeface="TH SarabunPSK" pitchFamily="34" charset="-34"/>
                <a:cs typeface="TH SarabunPSK" pitchFamily="34" charset="-34"/>
              </a:rPr>
              <a:t>โฮโล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เซลลูโลสในตัวอย่างเซลลูโลสที่สกัดจากธูปฤาษีตามวิธี 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T 204 Om88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2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ตารางที่ 4.8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แสดงปริมาณร้อยละของ</a:t>
            </a:r>
            <a:r>
              <a:rPr lang="th-TH" sz="2200" dirty="0" err="1">
                <a:latin typeface="TH SarabunPSK" pitchFamily="34" charset="-34"/>
                <a:cs typeface="TH SarabunPSK" pitchFamily="34" charset="-34"/>
              </a:rPr>
              <a:t>โฮโล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เซลลูโลสในตัวอย่างธูปฤาษี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28350" t="41999" r="24401" b="35321"/>
          <a:stretch>
            <a:fillRect/>
          </a:stretch>
        </p:blipFill>
        <p:spPr bwMode="auto">
          <a:xfrm>
            <a:off x="1187624" y="2060848"/>
            <a:ext cx="72008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4221088"/>
            <a:ext cx="83529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โฮโล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เซลลูโลสพบในเซลล์พืชโดยรวมอยู่กับสารอื่นๆ เช่น 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ลิกนิน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หรือ เซลลูโลส ซึ่งเป็นโครงสร้างของผนังเซลล์ (จักรพงศ์ 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สัง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โชติ และคณะ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, 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2555) พบว่าซังข้าวโพดและฟางข้าวมีปริมาณ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โฮโล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เซลลูโลส 22.90% และ 22.06% ตามลำดับ จากปริมาณ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โฮโล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เซลลูโลสของธูปฤาษีในดินเค็มและธูปฤาษีหลังสกัด แสดงว่าธูปฤาษีเป็นพืชที่มีปริมาณ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โฮโล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เซลลูโลสสูงมาก</a:t>
            </a:r>
            <a:endParaRPr lang="en-US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31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830888" y="5949280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3600" b="1" smtClean="0">
                <a:solidFill>
                  <a:schemeClr val="tx1"/>
                </a:solidFill>
              </a:rPr>
              <a:pPr/>
              <a:t>34</a:t>
            </a:fld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332656"/>
            <a:ext cx="864096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9.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ปริมาณ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เซลลูโลส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 err="1" smtClean="0">
                <a:latin typeface="TH SarabunPSK" pitchFamily="34" charset="-34"/>
                <a:cs typeface="TH SarabunPSK" pitchFamily="34" charset="-34"/>
              </a:rPr>
              <a:t>Zobel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et al., 1996)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ทำการวิเคราะห์ปริมาณ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α-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เซลลูโลสในตัวอย่างธูปฤาษีและปริมาณ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α-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เซลลูโลสในตัวอย่างเซลลูโลสที่สกัดจากธูปฤาษีตามวิธี </a:t>
            </a:r>
            <a:r>
              <a:rPr lang="en-US" dirty="0" err="1" smtClean="0">
                <a:latin typeface="TH SarabunPSK" pitchFamily="34" charset="-34"/>
                <a:cs typeface="TH SarabunPSK" pitchFamily="34" charset="-34"/>
              </a:rPr>
              <a:t>Zobel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et al., 1996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ได้ผลดังตารางที่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4.9</a:t>
            </a:r>
          </a:p>
          <a:p>
            <a:endParaRPr lang="th-TH" sz="2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4.9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แสดงปริมาณร้อยละของ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α-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เซลลูโลสในตัวอย่างธูปฤาษี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28349" t="46199" r="24401" b="31121"/>
          <a:stretch>
            <a:fillRect/>
          </a:stretch>
        </p:blipFill>
        <p:spPr bwMode="auto">
          <a:xfrm>
            <a:off x="1043608" y="2564904"/>
            <a:ext cx="72008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1520" y="4581128"/>
            <a:ext cx="88924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ซึ่งการศึกษาพืช ได้แก่ ก๋ง แขม ธูปฤาษี เลา ลำเอียก หญ้าขจรจบดอกเล็ก หญ้าคา และ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หญ้าเนเปียร์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จากการเปลี่ยนเชิงชีวภาพของ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α-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เซลลูโลสจากวัชพืชไปเป็นเอทา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นอล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โดยอาศัยการย่อยด้วยกรดและด่าง พืชทั้งหมดมีปริมาณ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 α-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เซลลูโลส อยู่ในช่วง 32.1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 – 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42.5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ศรัญญา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ยิ้มย่อง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, 2547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) เห็นได้ว่าตัวอย่างธูปฤาษีและเซลลูโลสจากธูปฤาษีมีปริมาณ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α-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เซลลูโลสสูงกว่าพืชทั่วไปจึงเหมาะสมในการแปรรูปใช้ประโยชน์จากเส้นใยได้ดี</a:t>
            </a:r>
            <a:endParaRPr lang="en-US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200" dirty="0"/>
          </a:p>
        </p:txBody>
      </p:sp>
    </p:spTree>
    <p:extLst>
      <p:ext uri="{BB962C8B-B14F-4D97-AF65-F5344CB8AC3E}">
        <p14:creationId xmlns:p14="http://schemas.microsoft.com/office/powerpoint/2010/main" val="10820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88224" y="6093296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3600" b="1" smtClean="0">
                <a:solidFill>
                  <a:schemeClr val="tx1"/>
                </a:solidFill>
              </a:rPr>
              <a:pPr/>
              <a:t>35</a:t>
            </a:fld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3528" y="188640"/>
            <a:ext cx="87129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10.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ปริมาณลิกนิน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(T 204 Om88)</a:t>
            </a:r>
          </a:p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ทำการวิเคราะห์ปริมาณลิกนินในตัวอย่างธูปฤาษีและปริมาณลิกนินในตัวอย่างเซลลูโลสที่สกัดจากธูปฤาษีตามวิธี 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T 204 Om88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2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ตาราง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ที่ 4.10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แสดงปริมาณร้อยละของลิกนินในตัวอย่างธูปฤาษี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 l="28350" t="47879" r="24401" b="28601"/>
          <a:stretch>
            <a:fillRect/>
          </a:stretch>
        </p:blipFill>
        <p:spPr bwMode="auto">
          <a:xfrm>
            <a:off x="1259632" y="1988840"/>
            <a:ext cx="72008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87624" y="4221088"/>
            <a:ext cx="73448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	ขณะที่เซลลูโลสที่สกัดจากธูปฤาษีมี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ลิกนิน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 0.4038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0.0421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0.1433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และ 0.6528</a:t>
            </a:r>
            <a:r>
              <a:rPr lang="en-US" sz="2200" dirty="0" smtClean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ตามลำดับ จะเห็นได้ว่าเซลลูโลสที่สกัดจากส่วนต่างๆ ของธูปฤาษีมีปริมาณ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ลิกนิน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ต่ำจะส่งผลดี เนื่องจากร่างกายมีปริมาณ</a:t>
            </a:r>
            <a:r>
              <a:rPr lang="th-TH" sz="2200" dirty="0" err="1" smtClean="0">
                <a:latin typeface="TH SarabunPSK" pitchFamily="34" charset="-34"/>
                <a:cs typeface="TH SarabunPSK" pitchFamily="34" charset="-34"/>
              </a:rPr>
              <a:t>ลิกนินมาก</a:t>
            </a:r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เกินไปอาจมีผลชะลอการดูดซึมสารอาหารบางชนิดในลำไส้เล็ก</a:t>
            </a:r>
            <a:endParaRPr lang="en-US" sz="22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91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3"/>
          <a:stretch/>
        </p:blipFill>
        <p:spPr bwMode="auto">
          <a:xfrm>
            <a:off x="0" y="4221089"/>
            <a:ext cx="9144000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z="3600" b="1" smtClean="0">
                <a:solidFill>
                  <a:schemeClr val="tx1"/>
                </a:solidFill>
              </a:rPr>
              <a:pPr/>
              <a:t>36</a:t>
            </a:fld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251520" y="260648"/>
            <a:ext cx="7385012" cy="100811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ตอนที่ 2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การสกัดเซลลูโลสจากต้นธูปฤาษี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60964" y="2396260"/>
            <a:ext cx="7573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4.11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แสดงปริมาณเป็นร้อยละของเซลลูโลสที่สกัดจากธูปฤาษีส่วนต่างๆ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1282" y="1460103"/>
            <a:ext cx="84291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/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จาก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ขั้นตอนการสกัดเซลลูโลสของส่วนต่างๆ ของธูปฤาษี ได้แก่ ใบอ่อน โคนอ่อน ใบแก่และ โคนแก่ ตามลำดับสามารถคิดเป็นร้อยละของผลผลิตที่สกัดได้ 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799190"/>
              </p:ext>
            </p:extLst>
          </p:nvPr>
        </p:nvGraphicFramePr>
        <p:xfrm>
          <a:off x="267194" y="2897659"/>
          <a:ext cx="8363272" cy="2262852"/>
        </p:xfrm>
        <a:graphic>
          <a:graphicData uri="http://schemas.openxmlformats.org/drawingml/2006/table">
            <a:tbl>
              <a:tblPr firstRow="1" firstCol="1" bandRow="1"/>
              <a:tblGrid>
                <a:gridCol w="1221038"/>
                <a:gridCol w="2266447"/>
                <a:gridCol w="697497"/>
                <a:gridCol w="834654"/>
                <a:gridCol w="976830"/>
                <a:gridCol w="976830"/>
                <a:gridCol w="1389976"/>
              </a:tblGrid>
              <a:tr h="3771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ตัวอย่าง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น้ำหนักเริ่มต้น (กรัม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)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H SarabunPSK"/>
                        </a:rPr>
                        <a:t>เซลลูโลสที่ได้จากการสกัด(กรัม)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%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cellulose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4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3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ค่าเฉลี่ย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77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ใบอ่อน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20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5.91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4.41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4.02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4.78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23.90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7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โคนอ่อน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20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5.17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4.90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5.47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5.18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25.90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ใบแก่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20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3.34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4.73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5.03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4.36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21.83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โคนแก่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20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5.74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4.49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5.70</a:t>
                      </a:r>
                      <a:endParaRPr lang="en-US" sz="1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5.31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26.55</a:t>
                      </a:r>
                      <a:endParaRPr lang="en-US" sz="1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260964" y="5284787"/>
            <a:ext cx="87035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dirty="0" smtClean="0">
                <a:latin typeface="TH SarabunPSK" pitchFamily="34" charset="-34"/>
                <a:cs typeface="TH SarabunPSK" pitchFamily="34" charset="-34"/>
              </a:rPr>
              <a:t>	จาก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การศึกษาปริมาณการสกัดเซลลูโลสในตัวอย่างธูปฤาษี โดยน้ำหนักของตัวอย่างธูปฤาษีคือ ใบอ่อน โคนอ่อน ใบแก่ และ โคนแก่ โดยทำการสกัดจำนวน 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ซ้ำ ในแต่ละตัวอย่าง จากนั้นหาค่าเฉลี่ยและเทียบกับปริมาณเริ่มต้น 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20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กรัม พบว่าเซลลูโลสที่สกัดได้มีปริมาณ 23.90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25.90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21.83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และ 26.55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ตามลำดับ จะเห็นได้ว่าตัวอย่างธูปฤาษีส่วนโคนสามารถเตรียมเซลลูโลสได้มากกว่าส่วนใบ </a:t>
            </a:r>
            <a:endParaRPr lang="en-US" sz="2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124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8" y="3711575"/>
            <a:ext cx="914400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รูปภาพ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379"/>
          <a:stretch>
            <a:fillRect/>
          </a:stretch>
        </p:blipFill>
        <p:spPr bwMode="auto">
          <a:xfrm>
            <a:off x="899592" y="1334570"/>
            <a:ext cx="6940487" cy="43986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57797" y="6364743"/>
            <a:ext cx="2133600" cy="365125"/>
          </a:xfrm>
        </p:spPr>
        <p:txBody>
          <a:bodyPr/>
          <a:lstStyle/>
          <a:p>
            <a:fld id="{E4459073-AC62-4C47-9D3B-F90CEECD7F01}" type="slidenum">
              <a:rPr lang="th-TH" sz="3600" b="1" smtClean="0">
                <a:solidFill>
                  <a:schemeClr val="tx1"/>
                </a:solidFill>
              </a:rPr>
              <a:pPr/>
              <a:t>37</a:t>
            </a:fld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10985" y="182443"/>
            <a:ext cx="7385012" cy="1152128"/>
          </a:xfrm>
          <a:prstGeom prst="roundRect">
            <a:avLst/>
          </a:prstGeom>
          <a:ln>
            <a:solidFill>
              <a:srgbClr val="99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ตอนที่ 3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การพิสูจน์เอกลักษณ์ของเซลลูโลสที่สกัดจากธูปฤาษี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369188" y="5589240"/>
            <a:ext cx="64737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ภาพที่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4.1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X-ray diffraction patterns of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เซลลูโลสของต้น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ธูปฤาษี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629240" y="4509120"/>
            <a:ext cx="2335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(a)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เซลลูโลสจากใบแก่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629240" y="3717032"/>
            <a:ext cx="2513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(b)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เซลลูโลสจากใบอ่อน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633248" y="2994405"/>
            <a:ext cx="2467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(c)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เซลลูโลสจากโคนแก่ 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633248" y="2132856"/>
            <a:ext cx="2573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(d)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เซลลูโลสจากโคนอ่อน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8413" y="1763524"/>
            <a:ext cx="439633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23</a:t>
            </a:r>
            <a:r>
              <a:rPr lang="en-US" sz="1800" baseline="30000" dirty="0" smtClean="0">
                <a:latin typeface="TH SarabunPSK" pitchFamily="34" charset="-34"/>
                <a:cs typeface="TH SarabunPSK" pitchFamily="34" charset="-34"/>
              </a:rPr>
              <a:t>o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9" name="ตัวเชื่อมต่อตรง 18"/>
          <p:cNvCxnSpPr/>
          <p:nvPr/>
        </p:nvCxnSpPr>
        <p:spPr>
          <a:xfrm>
            <a:off x="2896651" y="2132856"/>
            <a:ext cx="91173" cy="316835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10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z="3200" b="1" smtClean="0">
                <a:solidFill>
                  <a:schemeClr val="tx1"/>
                </a:solidFill>
              </a:rPr>
              <a:pPr/>
              <a:t>38</a:t>
            </a:fld>
            <a:endParaRPr lang="th-TH" sz="32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5496" y="116632"/>
            <a:ext cx="8352928" cy="1008112"/>
          </a:xfrm>
          <a:prstGeom prst="round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ตอนที่ 4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ผลการแปรรูปเซลลูโลสจากต้นธูปฤาษีในผลิตภัณฑ์อาหารโดย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ใช้</a:t>
            </a:r>
          </a:p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แบบ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ประเมินความพึงพอใจ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1124744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4.12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แสดงความพึงพอใจในระดับต่างๆ ด้านรสชาติของเต้าฮวยนมสด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ตาราง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6649882"/>
                  </p:ext>
                </p:extLst>
              </p:nvPr>
            </p:nvGraphicFramePr>
            <p:xfrm>
              <a:off x="467544" y="1647964"/>
              <a:ext cx="8229600" cy="464954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42992"/>
                    <a:gridCol w="648072"/>
                    <a:gridCol w="720080"/>
                    <a:gridCol w="1018456"/>
                  </a:tblGrid>
                  <a:tr h="6871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ordia New"/>
                              <a:cs typeface="TH SarabunPSK" pitchFamily="34" charset="-34"/>
                            </a:rPr>
                            <a:t>ด้านรสชาติ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  <m:t>𝑿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S.D.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ระดับความพึงพอใจ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2.63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1.51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3.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2.90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2.16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5.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6.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2.48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7.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4.54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มากที่สุด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8.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3.83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9.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4.36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2.77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10.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11.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3.18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1.14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12.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2.72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1.48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ตาราง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6649882"/>
                  </p:ext>
                </p:extLst>
              </p:nvPr>
            </p:nvGraphicFramePr>
            <p:xfrm>
              <a:off x="467544" y="1647964"/>
              <a:ext cx="8229600" cy="464954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42992"/>
                    <a:gridCol w="648072"/>
                    <a:gridCol w="720080"/>
                    <a:gridCol w="1018456"/>
                  </a:tblGrid>
                  <a:tr h="6871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ordia New"/>
                              <a:cs typeface="TH SarabunPSK" pitchFamily="34" charset="-34"/>
                            </a:rPr>
                            <a:t>ด้านรสชาติ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896262" t="-4425" r="-266355" b="-599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S.D.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ระดับความพึงพอใจ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2.63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1.51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3.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2.90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2.16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5.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6.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2.48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7.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4.54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มากที่สุด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8.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3.83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9.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4.36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2.77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10.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11.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3.18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1.14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12.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2.72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1.48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6202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z="3200" b="1" smtClean="0">
                <a:solidFill>
                  <a:schemeClr val="tx1"/>
                </a:solidFill>
              </a:rPr>
              <a:pPr/>
              <a:t>39</a:t>
            </a:fld>
            <a:endParaRPr lang="th-TH" sz="32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5496" y="116632"/>
            <a:ext cx="8352928" cy="1008112"/>
          </a:xfrm>
          <a:prstGeom prst="round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ตอนที่ 4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ผลการแปรรูปเซลลูโลสจากต้นธูปฤาษีในผลิตภัณฑ์อาหารโดย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ใช้</a:t>
            </a:r>
          </a:p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แบบ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ประเมินความพึงพอใจ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1124744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4.12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แสดงความพึงพอใจในระดับต่างๆ ด้านรสชาติของเต้าฮวยนมสด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ตาราง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5238469"/>
                  </p:ext>
                </p:extLst>
              </p:nvPr>
            </p:nvGraphicFramePr>
            <p:xfrm>
              <a:off x="467544" y="1647964"/>
              <a:ext cx="8229600" cy="464954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42992"/>
                    <a:gridCol w="648072"/>
                    <a:gridCol w="720080"/>
                    <a:gridCol w="1018456"/>
                  </a:tblGrid>
                  <a:tr h="6871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ordia New"/>
                              <a:cs typeface="TH SarabunPSK" pitchFamily="34" charset="-34"/>
                            </a:rPr>
                            <a:t>ด้านรสชาติ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  <m:t>𝑿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S.D.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ระดับความพึงพอใจ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2.63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1.51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3.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2.90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2.16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5.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6.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2.48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7.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4.54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มากที่สุด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8.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3.83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9.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2.77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10.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11.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3.18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1.14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12.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2.72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1.48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ตาราง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5238469"/>
                  </p:ext>
                </p:extLst>
              </p:nvPr>
            </p:nvGraphicFramePr>
            <p:xfrm>
              <a:off x="467544" y="1647964"/>
              <a:ext cx="8229600" cy="464954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42992"/>
                    <a:gridCol w="648072"/>
                    <a:gridCol w="720080"/>
                    <a:gridCol w="1018456"/>
                  </a:tblGrid>
                  <a:tr h="6871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ordia New"/>
                              <a:cs typeface="TH SarabunPSK" pitchFamily="34" charset="-34"/>
                            </a:rPr>
                            <a:t>ด้านรสชาติ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896262" t="-4425" r="-266355" b="-599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S.D.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ระดับความพึงพอใจ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2.63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1.51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3.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2.90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2.16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5.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6.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2.48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7.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4.54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มากที่สุด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8.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3.83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9.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2.77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10.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11.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3.18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1.14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12. 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2.72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1.48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687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467544" y="260648"/>
            <a:ext cx="3456384" cy="720080"/>
          </a:xfrm>
          <a:prstGeom prst="rect">
            <a:avLst/>
          </a:prstGeom>
          <a:solidFill>
            <a:schemeClr val="tx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 วัตถุประสงค์งานศึกษาวิจัย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03329" y="1461765"/>
            <a:ext cx="7848872" cy="25922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 เพื่อ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ศึกษาคุณค่าทางอาหารของต้นธูปฤาษี จากบริเวณดินเค็ม หนองบ่อ  </a:t>
            </a:r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ตำบลบรบือ</a:t>
            </a:r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อำเภอบรบือ จังหวัดมหาสารคาม </a:t>
            </a:r>
            <a:endParaRPr lang="en-US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เพื่อศึกษาการสกัดเซลลูโลสจากต้นธูปฤาษี </a:t>
            </a:r>
            <a:endParaRPr lang="en-US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3. เพื่อศึกษาการแปรรูปเซลลูโลสจากต้นธูปฤาษีในผลิตภัณฑ์อาหาร</a:t>
            </a:r>
            <a:endParaRPr lang="en-US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57" y="4356016"/>
            <a:ext cx="2847975" cy="1609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5013" r="14773"/>
          <a:stretch/>
        </p:blipFill>
        <p:spPr bwMode="auto">
          <a:xfrm>
            <a:off x="968386" y="4129923"/>
            <a:ext cx="2454700" cy="2080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8818" r="19111" b="9448"/>
          <a:stretch/>
        </p:blipFill>
        <p:spPr bwMode="auto">
          <a:xfrm>
            <a:off x="3450148" y="4150332"/>
            <a:ext cx="2555233" cy="2080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4</a:t>
            </a:fld>
            <a:endParaRPr lang="th-TH" dirty="0"/>
          </a:p>
        </p:txBody>
      </p:sp>
      <p:sp>
        <p:nvSpPr>
          <p:cNvPr id="9" name="ตัวแทนหมายเลขภาพนิ่ง 1"/>
          <p:cNvSpPr txBox="1">
            <a:spLocks/>
          </p:cNvSpPr>
          <p:nvPr/>
        </p:nvSpPr>
        <p:spPr>
          <a:xfrm>
            <a:off x="8820472" y="6492875"/>
            <a:ext cx="323528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4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03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z="3200" b="1" smtClean="0">
                <a:solidFill>
                  <a:schemeClr val="tx1"/>
                </a:solidFill>
              </a:rPr>
              <a:pPr/>
              <a:t>40</a:t>
            </a:fld>
            <a:endParaRPr lang="th-TH" sz="32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5496" y="116632"/>
            <a:ext cx="8352928" cy="1008112"/>
          </a:xfrm>
          <a:prstGeom prst="round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ตอนที่ 4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ผลการแปรรูปเซลลูโลสจากต้นธูปฤาษีในผลิตภัณฑ์อาหารโดย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ใช้</a:t>
            </a:r>
          </a:p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แบบ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ประเมินความพึงพอใจ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1124744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4.12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แสดงความพึงพอใจในระดับต่างๆ ด้านรสชาติของเต้าฮวยนมสด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ตาราง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8200416"/>
                  </p:ext>
                </p:extLst>
              </p:nvPr>
            </p:nvGraphicFramePr>
            <p:xfrm>
              <a:off x="467544" y="1647964"/>
              <a:ext cx="8229600" cy="464954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42992"/>
                    <a:gridCol w="648072"/>
                    <a:gridCol w="720080"/>
                    <a:gridCol w="1018456"/>
                  </a:tblGrid>
                  <a:tr h="6871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ordia New"/>
                              <a:cs typeface="TH SarabunPSK" pitchFamily="34" charset="-34"/>
                            </a:rPr>
                            <a:t>ด้านรสชาติ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  <m:t>𝑿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S.D.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ระดับความพึงพอใจ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2.63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1.51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3.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2.90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2.16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5.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6.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2.48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7.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4.54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มากที่สุด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8.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3.83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9.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2.77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10.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11.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3.18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1.14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12.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2.72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1.48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ตาราง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8200416"/>
                  </p:ext>
                </p:extLst>
              </p:nvPr>
            </p:nvGraphicFramePr>
            <p:xfrm>
              <a:off x="467544" y="1647964"/>
              <a:ext cx="8229600" cy="464954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42992"/>
                    <a:gridCol w="648072"/>
                    <a:gridCol w="720080"/>
                    <a:gridCol w="1018456"/>
                  </a:tblGrid>
                  <a:tr h="6871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ordia New"/>
                              <a:cs typeface="TH SarabunPSK" pitchFamily="34" charset="-34"/>
                            </a:rPr>
                            <a:t>ด้านรสชาติ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896262" t="-4425" r="-266355" b="-599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S.D.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ระดับความพึงพอใจ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2.63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1.51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3.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2.90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2.16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5.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6.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4.09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2.48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7.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4.54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3.34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มากที่สุด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8.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4.00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3.83</a:t>
                          </a:r>
                          <a:endParaRPr lang="en-US" sz="200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9.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4.36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2.77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10.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1.78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11.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3.18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1.14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12.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g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2.72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0.83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92D050"/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AngsanaNew-Bold"/>
                              <a:cs typeface="TH SarabunPSK" pitchFamily="34" charset="-34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3.36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1.48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solidFill>
                                <a:srgbClr val="000000"/>
                              </a:solidFill>
                              <a:effectLst/>
                              <a:latin typeface="TH SarabunPSK" pitchFamily="34" charset="-34"/>
                              <a:ea typeface="Calibri"/>
                              <a:cs typeface="TH SarabunPSK" pitchFamily="34" charset="-34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TH SarabunPSK" pitchFamily="34" charset="-34"/>
                            <a:ea typeface="Calibri"/>
                            <a:cs typeface="TH SarabunPSK" pitchFamily="34" charset="-34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687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z="3200" b="1" smtClean="0">
                <a:solidFill>
                  <a:schemeClr val="tx1"/>
                </a:solidFill>
              </a:rPr>
              <a:pPr/>
              <a:t>41</a:t>
            </a:fld>
            <a:endParaRPr lang="th-TH" sz="32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7813" y="34745"/>
            <a:ext cx="8352928" cy="1008112"/>
          </a:xfrm>
          <a:prstGeom prst="round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ตอนที่ 4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ผลการแปรรูปเซลลูโลสจากต้นธูปฤาษีในผลิตภัณฑ์อาหารโดย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ใช้</a:t>
            </a:r>
          </a:p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แบบ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ประเมินความพึงพอใจ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921" y="1013169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4.13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แสดงความพึงพอใจในระดับต่างๆ ด้านเนื้อสัมผัสเส้นใย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ตาราง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811231"/>
                  </p:ext>
                </p:extLst>
              </p:nvPr>
            </p:nvGraphicFramePr>
            <p:xfrm>
              <a:off x="457200" y="1619853"/>
              <a:ext cx="8229600" cy="469201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131024"/>
                    <a:gridCol w="504056"/>
                    <a:gridCol w="504056"/>
                    <a:gridCol w="1090464"/>
                  </a:tblGrid>
                  <a:tr h="7296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Calibri"/>
                              <a:ea typeface="Cordia New"/>
                              <a:cs typeface="TH SarabunPSK"/>
                            </a:rPr>
                            <a:t>ด้านเนื้อสัมผัส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  <m:t>𝑿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S.D.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ระดับความพึงพอใจ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3.00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2.16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5.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2.72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2.48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20129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6.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7.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8.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2.81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2.68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9.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1.64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10.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11.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12.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1.30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ตาราง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811231"/>
                  </p:ext>
                </p:extLst>
              </p:nvPr>
            </p:nvGraphicFramePr>
            <p:xfrm>
              <a:off x="457200" y="1619853"/>
              <a:ext cx="8229600" cy="469201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131024"/>
                    <a:gridCol w="504056"/>
                    <a:gridCol w="504056"/>
                    <a:gridCol w="1090464"/>
                  </a:tblGrid>
                  <a:tr h="7296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Calibri"/>
                              <a:ea typeface="Cordia New"/>
                              <a:cs typeface="TH SarabunPSK"/>
                            </a:rPr>
                            <a:t>ด้านเนื้อสัมผัส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1226829" t="-1667" r="-319512" b="-5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S.D.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ระดับความพึงพอใจ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3.00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2.16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5.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2.72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2.48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6.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7.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8.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2.81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2.68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9.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1.64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10.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11.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12.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1.30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1797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z="3200" b="1" smtClean="0">
                <a:solidFill>
                  <a:schemeClr val="tx1"/>
                </a:solidFill>
              </a:rPr>
              <a:pPr/>
              <a:t>42</a:t>
            </a:fld>
            <a:endParaRPr lang="th-TH" sz="32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7813" y="34745"/>
            <a:ext cx="8352928" cy="1008112"/>
          </a:xfrm>
          <a:prstGeom prst="round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ตอนที่ 4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ผลการแปรรูปเซลลูโลสจากต้นธูปฤาษีในผลิตภัณฑ์อาหารโดย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ใช้</a:t>
            </a:r>
          </a:p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แบบ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ประเมินความพึงพอใจ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921" y="1013169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4.13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แสดงความพึงพอใจในระดับต่างๆ ด้านเนื้อสัมผัสเส้นใย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ตาราง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6765321"/>
                  </p:ext>
                </p:extLst>
              </p:nvPr>
            </p:nvGraphicFramePr>
            <p:xfrm>
              <a:off x="457200" y="1619853"/>
              <a:ext cx="8229600" cy="469201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131024"/>
                    <a:gridCol w="504056"/>
                    <a:gridCol w="504056"/>
                    <a:gridCol w="1090464"/>
                  </a:tblGrid>
                  <a:tr h="7296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Calibri"/>
                              <a:ea typeface="Cordia New"/>
                              <a:cs typeface="TH SarabunPSK"/>
                            </a:rPr>
                            <a:t>ด้านเนื้อสัมผัส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  <m:t>𝑿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S.D.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ระดับความพึงพอใจ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5.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2.72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2.48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20129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6.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7.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8.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2.81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2.68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9.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1.64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10.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11.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12.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1.30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ตาราง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6765321"/>
                  </p:ext>
                </p:extLst>
              </p:nvPr>
            </p:nvGraphicFramePr>
            <p:xfrm>
              <a:off x="457200" y="1619853"/>
              <a:ext cx="8229600" cy="469201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131024"/>
                    <a:gridCol w="504056"/>
                    <a:gridCol w="504056"/>
                    <a:gridCol w="1090464"/>
                  </a:tblGrid>
                  <a:tr h="7296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Calibri"/>
                              <a:ea typeface="Cordia New"/>
                              <a:cs typeface="TH SarabunPSK"/>
                            </a:rPr>
                            <a:t>ด้านเนื้อสัมผัส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1226829" t="-1667" r="-319512" b="-5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S.D.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ระดับความพึงพอใจ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5.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2.72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2.48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6.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7.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8.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2.81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2.68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9.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1.64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10.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11.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12.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1.30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322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z="3200" b="1" smtClean="0">
                <a:solidFill>
                  <a:schemeClr val="tx1"/>
                </a:solidFill>
              </a:rPr>
              <a:pPr/>
              <a:t>43</a:t>
            </a:fld>
            <a:endParaRPr lang="th-TH" sz="3200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7813" y="34745"/>
            <a:ext cx="8352928" cy="1008112"/>
          </a:xfrm>
          <a:prstGeom prst="round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ตอนที่ 4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ผลการแปรรูปเซลลูโลสจากต้นธูปฤาษีในผลิตภัณฑ์อาหารโดย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ใช้</a:t>
            </a:r>
          </a:p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แบบ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ประเมินความพึงพอใจ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921" y="1013169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4.13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แสดงความพึงพอใจในระดับต่างๆ ด้านเนื้อสัมผัสเส้นใย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ตาราง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619612"/>
                  </p:ext>
                </p:extLst>
              </p:nvPr>
            </p:nvGraphicFramePr>
            <p:xfrm>
              <a:off x="457200" y="1619853"/>
              <a:ext cx="8229600" cy="469201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131024"/>
                    <a:gridCol w="504056"/>
                    <a:gridCol w="504056"/>
                    <a:gridCol w="1090464"/>
                  </a:tblGrid>
                  <a:tr h="7296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Calibri"/>
                              <a:ea typeface="Cordia New"/>
                              <a:cs typeface="TH SarabunPSK"/>
                            </a:rPr>
                            <a:t>ด้านเนื้อสัมผัส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Cordia New"/>
                                        <a:cs typeface="TH SarabunPSK"/>
                                      </a:rPr>
                                      <m:t>𝑿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S.D.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ระดับความพึงพอใจ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208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5.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2.72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2.48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20129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6.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7.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8.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2.81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2.68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9.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1.64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10.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11.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12.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1.30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31445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ตาราง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619612"/>
                  </p:ext>
                </p:extLst>
              </p:nvPr>
            </p:nvGraphicFramePr>
            <p:xfrm>
              <a:off x="457200" y="1619853"/>
              <a:ext cx="8229600" cy="469201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131024"/>
                    <a:gridCol w="504056"/>
                    <a:gridCol w="504056"/>
                    <a:gridCol w="1090464"/>
                  </a:tblGrid>
                  <a:tr h="7296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ความพึงพอใจของผู้บริโภคเต้าฮวยนมสดจากการแปรรูปเซลลูโลส</a:t>
                          </a:r>
                          <a:r>
                            <a:rPr lang="th-TH" sz="2000" b="1" dirty="0">
                              <a:effectLst/>
                              <a:latin typeface="Calibri"/>
                              <a:ea typeface="Cordia New"/>
                              <a:cs typeface="TH SarabunPSK"/>
                            </a:rPr>
                            <a:t>ด้านเนื้อสัมผัส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1226829" t="-1667" r="-319512" b="-5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b="1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S.D.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b="1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ระดับความพึงพอใจ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2.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2.86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4.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1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4.36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5.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2.72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2.48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6.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โคนอ่อนปริมาณ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7.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2.28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8.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2.81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2.68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9.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ใบแก่ปริมาณ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2.18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1.64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น้อย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10.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2.77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11. </a:t>
                          </a:r>
                          <a:r>
                            <a:rPr lang="th-TH" sz="200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2</a:t>
                          </a:r>
                          <a:r>
                            <a:rPr lang="th-TH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4.09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4.38</a:t>
                          </a:r>
                          <a:endParaRPr lang="en-US" sz="200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12.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โคนแก่ปริมาณ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</a:t>
                          </a:r>
                          <a:r>
                            <a:rPr lang="th-TH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g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3.09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1.30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ปานกลาง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180340" indent="-180340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AngsanaNew-Bold"/>
                              <a:cs typeface="TH SarabunPSK"/>
                            </a:rPr>
                            <a:t>13. </a:t>
                          </a: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ไม่เติมเซลลูโลส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3.81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H SarabunPSK"/>
                              <a:ea typeface="Calibri"/>
                              <a:cs typeface="Cordia New"/>
                            </a:rPr>
                            <a:t>3.89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th-TH" sz="2000" dirty="0">
                              <a:effectLst/>
                              <a:latin typeface="Calibri"/>
                              <a:ea typeface="Calibri"/>
                              <a:cs typeface="TH SarabunPSK"/>
                            </a:rPr>
                            <a:t>มาก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Cordia New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322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691680" y="2276872"/>
            <a:ext cx="5832648" cy="1583220"/>
          </a:xfrm>
          <a:prstGeom prst="rect">
            <a:avLst/>
          </a:prstGeom>
          <a:solidFill>
            <a:schemeClr val="tx1"/>
          </a:solidFill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บทที่ 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4400" b="1" smtClean="0">
                <a:latin typeface="TH SarabunPSK" pitchFamily="34" charset="-34"/>
                <a:cs typeface="TH SarabunPSK" pitchFamily="34" charset="-34"/>
              </a:rPr>
              <a:t> สรุป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รูปภาพ 2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898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290" y="1142984"/>
            <a:ext cx="48397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แสดงคุณค่าทางอาหารของเซลลูโลสจากธูปฤาษี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428604"/>
            <a:ext cx="2170787" cy="52322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5.1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สรุปผลการวิจัย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8501090" y="6143644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45</a:t>
            </a:fld>
            <a:endParaRPr lang="th-TH" b="1" dirty="0"/>
          </a:p>
        </p:txBody>
      </p:sp>
      <p:pic>
        <p:nvPicPr>
          <p:cNvPr id="8" name="รูปภาพ 7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graphicFrame>
        <p:nvGraphicFramePr>
          <p:cNvPr id="9" name="ตาราง 8"/>
          <p:cNvGraphicFramePr>
            <a:graphicFrameLocks noGrp="1"/>
          </p:cNvGraphicFramePr>
          <p:nvPr/>
        </p:nvGraphicFramePr>
        <p:xfrm>
          <a:off x="714348" y="1857364"/>
          <a:ext cx="7858180" cy="4359552"/>
        </p:xfrm>
        <a:graphic>
          <a:graphicData uri="http://schemas.openxmlformats.org/drawingml/2006/table">
            <a:tbl>
              <a:tblPr/>
              <a:tblGrid>
                <a:gridCol w="1696524"/>
                <a:gridCol w="1540414"/>
                <a:gridCol w="1540414"/>
                <a:gridCol w="1540414"/>
                <a:gridCol w="1540414"/>
              </a:tblGrid>
              <a:tr h="4103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คุณค่าทางอาหาร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ตัวอย่างเซลลูโลสจาก</a:t>
                      </a:r>
                      <a:r>
                        <a:rPr lang="th-TH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ธูปฤาษี</a:t>
                      </a:r>
                      <a:r>
                        <a:rPr lang="en-US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(%)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022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ใบอ่อน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โคนอ่อน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ใบแก่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โคนแก่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ความชื้น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3.3151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1.7594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2.9018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1.6257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เถ้า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1.5785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1.6889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 </a:t>
                      </a: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1.7644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0.7967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โปรตีน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ไขมัน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1.3104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1.9933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0.9836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1.9867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เยื่อใยหยาบ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61.7120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65.3510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63.3781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67.0951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คาร์โบไฮเดรต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66.8989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66.0401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68.0456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65.9428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สารอินทรีย์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1.9753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1.6069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1.6109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1.0975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err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โฮโล</a:t>
                      </a:r>
                      <a:r>
                        <a:rPr lang="th-TH" sz="16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เซลลูโลส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67.4074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57.1110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62.5525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54.6117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แอลฟาเซลลูโลส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60.1872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77.3541</a:t>
                      </a:r>
                      <a:endParaRPr lang="en-US" sz="1600" b="1" dirty="0" smtClean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42.6151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86.5128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err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ลิกนิน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0.4038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0.0421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0.1433</a:t>
                      </a:r>
                      <a:endParaRPr lang="en-US" sz="1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0.6528%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สี่เหลี่ยมผืนผ้า 9"/>
          <p:cNvSpPr/>
          <p:nvPr/>
        </p:nvSpPr>
        <p:spPr>
          <a:xfrm>
            <a:off x="8429652" y="6072206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45</a:t>
            </a:fld>
            <a:endParaRPr lang="th-TH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14348" y="1285860"/>
            <a:ext cx="420179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ตอนที่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2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การสกัดเซลลูโลสจากต้นธูปฤาษี</a:t>
            </a:r>
            <a:endParaRPr kumimoji="0" lang="th-TH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428604"/>
            <a:ext cx="2108269" cy="52322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5.1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สรุปผลการวิจัย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8429652" y="6072206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46</a:t>
            </a:fld>
            <a:endParaRPr lang="th-TH" b="1" dirty="0"/>
          </a:p>
        </p:txBody>
      </p:sp>
      <p:pic>
        <p:nvPicPr>
          <p:cNvPr id="8" name="รูปภาพ 7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graphicFrame>
        <p:nvGraphicFramePr>
          <p:cNvPr id="9" name="ตาราง 8"/>
          <p:cNvGraphicFramePr>
            <a:graphicFrameLocks noGrp="1"/>
          </p:cNvGraphicFramePr>
          <p:nvPr/>
        </p:nvGraphicFramePr>
        <p:xfrm>
          <a:off x="1285852" y="2214554"/>
          <a:ext cx="6500858" cy="3643338"/>
        </p:xfrm>
        <a:graphic>
          <a:graphicData uri="http://schemas.openxmlformats.org/drawingml/2006/table">
            <a:tbl>
              <a:tblPr/>
              <a:tblGrid>
                <a:gridCol w="919815"/>
                <a:gridCol w="1702902"/>
                <a:gridCol w="633928"/>
                <a:gridCol w="733366"/>
                <a:gridCol w="733366"/>
                <a:gridCol w="733366"/>
                <a:gridCol w="1044115"/>
              </a:tblGrid>
              <a:tr h="56304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ตัวอย่าง</a:t>
                      </a:r>
                      <a:r>
                        <a:rPr lang="th-TH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น้ำหนักเริ่มต้น(กรัม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)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เซลลูโลสที่ได้จากการสกัด(กรัม)</a:t>
                      </a:r>
                      <a:r>
                        <a:rPr lang="th-TH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% cellulose </a:t>
                      </a:r>
                      <a:r>
                        <a:rPr lang="th-TH" sz="2000" b="1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ที่</a:t>
                      </a:r>
                      <a:r>
                        <a:rPr lang="th-TH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ได้จาก</a:t>
                      </a:r>
                      <a:r>
                        <a:rPr lang="th-TH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08654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3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ค่าเฉลี่ย</a:t>
                      </a:r>
                      <a:r>
                        <a:rPr lang="th-TH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98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ใบอ่อน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20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5.91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4.41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4.02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4.78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23.90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98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โคนอ่อน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20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5.17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4.90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5.47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5.18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25.90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98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ใบแก่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20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3.34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4.73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5.03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4.36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21.83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98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โคนแก่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20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5.74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4.49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5.70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5.31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26.55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20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56" marR="65056" marT="9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สี่เหลี่ยมผืนผ้า 9"/>
          <p:cNvSpPr/>
          <p:nvPr/>
        </p:nvSpPr>
        <p:spPr>
          <a:xfrm>
            <a:off x="8582052" y="6224606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46</a:t>
            </a:fld>
            <a:endParaRPr lang="th-TH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00034" y="1214422"/>
            <a:ext cx="710162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ตอนที่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3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การพิสูจน์เอกลักษณ์ของเซลลูโลสที่ได้จากการสกัดจากธูปฤาษี</a:t>
            </a:r>
            <a:endParaRPr kumimoji="0" lang="th-TH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428604"/>
            <a:ext cx="2108269" cy="52322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5.1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สรุปผลการวิจัย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8429652" y="6072206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47</a:t>
            </a:fld>
            <a:endParaRPr lang="th-TH" b="1" dirty="0"/>
          </a:p>
        </p:txBody>
      </p:sp>
      <p:pic>
        <p:nvPicPr>
          <p:cNvPr id="8" name="รูปภาพ 7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714348" y="2214554"/>
            <a:ext cx="77153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เซลลูโลสที่ได้จากการสกัดส่วนต่างๆ ของธูปฤาษีในส่วนของ ใบแก่ ใบอ่อน โคนแก่ และโคนอ่อน มีการตรวจพิสูจน์เอกลักษณ์ด้วยเครื่อง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X-ray diffraction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พบ</a:t>
            </a:r>
            <a:r>
              <a:rPr kumimoji="0" lang="th-TH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พีค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ที่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2-theta 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ที่ตำแหน่งเดียวกันคือ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23</a:t>
            </a:r>
            <a:r>
              <a:rPr kumimoji="0" 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o</a:t>
            </a:r>
            <a:r>
              <a:rPr kumimoji="0" lang="th-TH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ซึ่งตรงกับ</a:t>
            </a:r>
            <a:r>
              <a:rPr kumimoji="0" lang="th-TH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พีค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ของเซลลูโลสบริสุทธิ์ จึงยืนยันได้ว่าสามารถสกัดเซลลูโลสได้จากส่วนต่างๆของธูปฤาษี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(Ahmed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and Jong, 2015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)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358214" y="6072206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47</a:t>
            </a:fld>
            <a:endParaRPr lang="th-TH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1214422"/>
            <a:ext cx="792961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ตอนที่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ผลการการแปรรูปเซลลูโลสจากต้นธูปฤาษีในผลิตภัณฑ์อาหารโดยใช้แบบ	ประเมินความพึงพอใจ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428604"/>
            <a:ext cx="2108269" cy="52322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5.1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สรุปผลการวิจัย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4714876" y="3000372"/>
            <a:ext cx="285752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สี่เหลี่ยมผืนผ้า 7"/>
          <p:cNvSpPr/>
          <p:nvPr/>
        </p:nvSpPr>
        <p:spPr>
          <a:xfrm>
            <a:off x="8358214" y="6072206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48</a:t>
            </a:fld>
            <a:endParaRPr lang="th-TH" b="1" dirty="0"/>
          </a:p>
        </p:txBody>
      </p:sp>
      <p:pic>
        <p:nvPicPr>
          <p:cNvPr id="9" name="รูปภาพ 8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sp>
        <p:nvSpPr>
          <p:cNvPr id="11" name="สี่เหลี่ยมผืนผ้า 10"/>
          <p:cNvSpPr/>
          <p:nvPr/>
        </p:nvSpPr>
        <p:spPr>
          <a:xfrm>
            <a:off x="8510614" y="6224606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48</a:t>
            </a:fld>
            <a:endParaRPr lang="th-TH" b="1" dirty="0"/>
          </a:p>
        </p:txBody>
      </p:sp>
      <p:cxnSp>
        <p:nvCxnSpPr>
          <p:cNvPr id="13" name="ตัวเชื่อมต่อตรง 12"/>
          <p:cNvCxnSpPr/>
          <p:nvPr/>
        </p:nvCxnSpPr>
        <p:spPr>
          <a:xfrm>
            <a:off x="4714876" y="3000372"/>
            <a:ext cx="285752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สี่เหลี่ยมผืนผ้า 1"/>
          <p:cNvSpPr/>
          <p:nvPr/>
        </p:nvSpPr>
        <p:spPr>
          <a:xfrm>
            <a:off x="370760" y="2420888"/>
            <a:ext cx="8402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เติมเซลลูโลสจากส่วนต่างๆ ของธูปฤาษีปริมาณ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กรัม ยังทำให้ผู้รับประทานเกิดความพึงพอใจด้านรสชาติ โดยการเติมเซลลูโลสอัตราส่วน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1370:1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ช่วยเพิ่มความพึงพอใจต่อรสชาติได้ดีที่สุด และการเติมเซลลูโลสอัตราส่วน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1370:2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ทำให้ผู้รับประทานเกิดความพึงพอใจด้านเนื้อสัมผัสในระดับสูงกว่าไม่เติม ดังนั้นปริมาณการเติมจึงขึ้นกับความต้องการเซลลูโลสของผู้บริโภคว่ามุ่งหวังต่อรสชาติและเนื้อสัมผัสที่รับประทานง่าย หรือการดูดซึมเพื่อลดน้ำหนัก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42910" y="357166"/>
            <a:ext cx="2294218" cy="646331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5.2 ข้อเสนอแนะ</a:t>
            </a:r>
            <a:endParaRPr kumimoji="0" lang="th-TH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501090" y="6143644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49</a:t>
            </a:fld>
            <a:endParaRPr lang="th-TH" b="1" dirty="0"/>
          </a:p>
        </p:txBody>
      </p:sp>
      <p:pic>
        <p:nvPicPr>
          <p:cNvPr id="7" name="รูปภาพ 6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857224" y="1357298"/>
            <a:ext cx="7643866" cy="4041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ผลจากการศึกษาวิจัยเรื่องการแปรรูปเซลลูโลสจากธูปฤาษีในดินเค็มเพื่อผลิตภัณฑ์เส้นใยอาหาร มีข้อเสนอแนะ ดังนี้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1. เต้าฮวยนมสดที่ผสมเซลลูโลสจากธูปฤาษี ส่วนใบแก่ให้รสชาติที่อร่อยลงตัว น่ารับประทานกว่า เต้าฮวยนมสดที่ผสมเซลลูโลสจากธูปฤาษี ส่วนใบอ่อน โคนอ่อน และโคนแก่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. เต้าฮวยนมสดที่ผสมเซลลูโลสปริมาณ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1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กรัมรับประทานง่าย ส่วนเต้าฮวยนมสดที่ผสมเซลลูโลสปริมาณ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2-3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กรัม รับประทานยาก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3. ควรเพิ่มสีสันของเต้าฮวยนมสดให้น่ารับประทาน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4. ควรเพิ่มรสชาติหวานให้ทานง่ายขึ้น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501090" y="6072206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49</a:t>
            </a:fld>
            <a:endParaRPr lang="th-TH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358738" y="260648"/>
            <a:ext cx="2028953" cy="720080"/>
          </a:xfrm>
          <a:prstGeom prst="rect">
            <a:avLst/>
          </a:prstGeom>
          <a:solidFill>
            <a:schemeClr val="tx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ขอบเขตงานวิจัย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5222" y="1124744"/>
            <a:ext cx="5328592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 smtClean="0">
              <a:solidFill>
                <a:schemeClr val="tx1"/>
              </a:solidFill>
            </a:endParaRPr>
          </a:p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เก็บ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ตัวอย่างต้นธูปฤาษี จากบริเวณดินเค็ม หนองบ่อ </a:t>
            </a:r>
            <a:endParaRPr lang="th-TH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ตำบลบรบือ อำเภอบรบือ 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จังหวัดมหาสารคาม </a:t>
            </a:r>
            <a:endParaRPr lang="en-US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15562" b="18660"/>
          <a:stretch/>
        </p:blipFill>
        <p:spPr bwMode="auto">
          <a:xfrm>
            <a:off x="6156176" y="300569"/>
            <a:ext cx="2549697" cy="3007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497898" y="2862482"/>
            <a:ext cx="3997198" cy="957296"/>
          </a:xfrm>
          <a:prstGeom prst="rect">
            <a:avLst/>
          </a:prstGeom>
          <a:solidFill>
            <a:schemeClr val="tx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ประโยชน์ที่คาดว่าจะได้รับจากการวิจัย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60293" y="3933056"/>
            <a:ext cx="7080059" cy="22576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1.ทราบ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คุณค่าทางอาหารของต้นธูปฤาษี จากดินเค็ม หนองบ่อ ตำบลบรบือ อำเภอบรบือ จังหวัดมหาสารคาม </a:t>
            </a:r>
            <a:endParaRPr lang="en-US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ได้เซลลูโลสจากต้นธูปฤาษี </a:t>
            </a:r>
            <a:endParaRPr lang="en-US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3. ได้สูตรอาหารเต้าฮวยนมสด</a:t>
            </a:r>
            <a:endParaRPr lang="en-US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5</a:t>
            </a:fld>
            <a:endParaRPr lang="th-TH" dirty="0"/>
          </a:p>
        </p:txBody>
      </p:sp>
      <p:sp>
        <p:nvSpPr>
          <p:cNvPr id="9" name="ตัวแทนหมายเลขภาพนิ่ง 1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5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633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42910" y="285728"/>
            <a:ext cx="2294218" cy="646331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5.2 ข้อเสนอแนะ</a:t>
            </a:r>
            <a:endParaRPr kumimoji="0" lang="th-TH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57224" y="1142984"/>
            <a:ext cx="393729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ข้อเสนอแนะในการศึกษาวิจัยครั้งต่อไป</a:t>
            </a:r>
            <a:endParaRPr kumimoji="0" lang="th-TH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8501090" y="6072206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50</a:t>
            </a:fld>
            <a:endParaRPr lang="th-TH" b="1" dirty="0"/>
          </a:p>
        </p:txBody>
      </p:sp>
      <p:pic>
        <p:nvPicPr>
          <p:cNvPr id="8" name="รูปภาพ 7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4746"/>
            <a:ext cx="9144000" cy="3143254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1142976" y="2000240"/>
            <a:ext cx="72151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 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ในขั้นตอนการล้างตัวอย่างด้วยผ้าขาวบาง จะทำให้มีการสูญเสียตัวอย่างในปริมาณมาก ในการทำจึงควรมีการระมัดวังให้มากขึ้น และควรใช้กระดาษกรองแทนเพื่อลดการสูญเสียสารตัวอย่าง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2. 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ในการสกัดเซลลูโลส ควรระมัดระวังเซลลูโลสที่ได้อาจจะมีสารที่ไม่ต้องการเจือปนอยู่สังเกตได้จากสี ถ้าเป็นเซลลูโลสจะได้สีขาว แต่ถ้าได้สีอื่นเช่น สีดำ น้ำตาล แสดงว่าอาจกำจัด</a:t>
            </a:r>
            <a:r>
              <a:rPr kumimoji="0" lang="th-TH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ลิกนิน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ไม่หมด เมื่อนำมารับประทาน จะทำให้ท้องเสียได้</a:t>
            </a:r>
            <a:endParaRPr kumimoji="0" lang="th-TH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653490" y="6224606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459073-AC62-4C47-9D3B-F90CEECD7F01}" type="slidenum">
              <a:rPr lang="th-TH" b="1" smtClean="0"/>
              <a:pPr/>
              <a:t>50</a:t>
            </a:fld>
            <a:endParaRPr lang="th-TH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upic.me/i/pc/9n2g1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4" descr="http://upic.me/i/pc/9n2g1.jpg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6" t="26635" r="3231" b="14638"/>
          <a:stretch/>
        </p:blipFill>
        <p:spPr bwMode="auto">
          <a:xfrm>
            <a:off x="971600" y="620688"/>
            <a:ext cx="7264465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51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41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378177" y="188640"/>
            <a:ext cx="1817559" cy="957296"/>
          </a:xfrm>
          <a:prstGeom prst="rect">
            <a:avLst/>
          </a:prstGeom>
          <a:solidFill>
            <a:schemeClr val="tx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นิยามศัพท์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78177" y="1268759"/>
            <a:ext cx="5904656" cy="501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ใบ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แก่ หมายถึง ส่วนของต้นธูปฤาษีที่อยู่เหนือน้ำมีสีเขียวเข้ม และสังเกตได้จากต้นธูปฤาษีที่มีดอกเป็น</a:t>
            </a:r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องค์ประกอบ</a:t>
            </a:r>
          </a:p>
          <a:p>
            <a:endParaRPr lang="en-US" sz="1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ใบอ่อน หมายถึง ส่วนของต้นธูปฤาษีที่อยู่เหนือน้ำมีสีเขียว และสังเกตได้จากต้นธูปฤาษีที่ไม่มีดอก</a:t>
            </a:r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เกิดขึ้น</a:t>
            </a:r>
          </a:p>
          <a:p>
            <a:endParaRPr lang="en-US" sz="1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โคนแก่  หมายถึง ส่วนของต้นธูปฤาษีที่บริเวณเหนือรากมีลักษณะสีขาวโดยสังเกตจากต้นที่มีดอกเป็น</a:t>
            </a:r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องค์ประกอบ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1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โคนอ่อน หมายถึง ส่วนของต้นธูปฤาษีที่บริเวณเหนือรากมีลักษณะสีขาวโดยสังเกตจากต้นที่ไม่มีดอกเป็นองค์ประกอบ</a:t>
            </a:r>
            <a:endParaRPr lang="en-US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43191"/>
            <a:ext cx="2602259" cy="1977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7" b="57543"/>
          <a:stretch/>
        </p:blipFill>
        <p:spPr bwMode="auto">
          <a:xfrm>
            <a:off x="6509073" y="3711756"/>
            <a:ext cx="2472527" cy="1933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9073-AC62-4C47-9D3B-F90CEECD7F01}" type="slidenum">
              <a:rPr lang="th-TH" smtClean="0"/>
              <a:pPr/>
              <a:t>6</a:t>
            </a:fld>
            <a:endParaRPr lang="th-TH" dirty="0"/>
          </a:p>
        </p:txBody>
      </p:sp>
      <p:sp>
        <p:nvSpPr>
          <p:cNvPr id="8" name="ตัวแทนหมายเลขภาพนิ่ง 1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6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318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11760" y="2564904"/>
            <a:ext cx="4799364" cy="935626"/>
          </a:xfrm>
          <a:prstGeom prst="rect">
            <a:avLst/>
          </a:prstGeom>
          <a:solidFill>
            <a:schemeClr val="tx1"/>
          </a:solidFill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บทที่ 2 เอกสารที่เกี่ยวข้อง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รูปภาพ 7" descr="xTxdjM8T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21" name="ตัวแทนหมายเลขภาพนิ่ง 1"/>
          <p:cNvSpPr txBox="1">
            <a:spLocks/>
          </p:cNvSpPr>
          <p:nvPr/>
        </p:nvSpPr>
        <p:spPr>
          <a:xfrm>
            <a:off x="8676456" y="6492875"/>
            <a:ext cx="467544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7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172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00034" y="1071546"/>
            <a:ext cx="81439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400" b="1" dirty="0"/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เซลลูโลส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cellulose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เป็นส่วนประกอบของผนังเซลล์ในพืช  ซึ่งเป็นเส้นใยที่ไม่ละลายน้ำ  โครงสร้างประกอบด้วยน้ำตาลกลูโคส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Glucose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ต่อกันด้วยพันธะไกลโคซิดิก (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Glycosidic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 Bond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)ชนิด 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เบต้า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- 1,4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เป็นสายยาวมากกว่า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2,000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หน่วย แต่ละสายของเซลลูโลสเรียงตัวขนานกัน  จับกันอย่างหลวมๆ เซลลูโลสมีความสำคัญในอุตสาหกรรมอาหารเป็นอย่างมาก  เนื่องด้วยคุณสมบัติในการเป็นสารเพิ่มปริมาณ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Bulking agent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สารที่ทำให้คงตัว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Stabilizer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 สารให้ความข้นหนืด(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Thickener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และสารกันการรวมตัวเป็นก้อน (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Anticaking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agent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สามารถดูดซับน้ำหรือซับกับ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น้ำมันได้ดี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ในอุตสาหกรรมอาหารมีการนำเซลลูโลสมาใช้เป็นสารให้ความคงตัวในน้ำผลไม้ ช่วยลดการอมน้ำมันในผลิตภัณฑ์อาหารทอด และช่วยเพิ่มการพองตัวในขนมขบเคี้ยว เป็นต้น (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Ang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&amp; Miller, 1990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pic>
        <p:nvPicPr>
          <p:cNvPr id="13" name="รูปภาพ 1" descr="http://www.foodnetworksolution.com/uploaded/cellulose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9"/>
          <a:stretch/>
        </p:blipFill>
        <p:spPr bwMode="auto">
          <a:xfrm>
            <a:off x="2000232" y="4125095"/>
            <a:ext cx="4857784" cy="13573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1071538" y="428604"/>
            <a:ext cx="1643074" cy="52322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เซลลูโลส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143240" y="5539103"/>
            <a:ext cx="2500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โครงสร้างเซลลูโลส</a:t>
            </a:r>
          </a:p>
        </p:txBody>
      </p:sp>
      <p:sp>
        <p:nvSpPr>
          <p:cNvPr id="8" name="ตัวแทนหมายเลขภาพนิ่ง 1"/>
          <p:cNvSpPr txBox="1">
            <a:spLocks/>
          </p:cNvSpPr>
          <p:nvPr/>
        </p:nvSpPr>
        <p:spPr>
          <a:xfrm>
            <a:off x="8820472" y="6492875"/>
            <a:ext cx="323528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8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09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xTxdjM8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1756"/>
            <a:ext cx="9144000" cy="3143254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00034" y="785794"/>
            <a:ext cx="8286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	เส้น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ใยอาหารหรือที่มักเรียกกันว่า  ไฟเบอร์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fiber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 มี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กลุ่ม คือ เส้นใยอาหารชนิดที่ละลายน้ำได้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soluble fiber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เช่น เพ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คติน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pectin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 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มิวสิเลจ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mucilage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 เมื่อละลายน้ำจะมีลักษณะคล้าย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เจล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เมื่อรับประทานเข้าไป ในทางเดินอาหาร เส้นใยอาหารชนิดนี้จะจับกับโมเลกุลของไขมันได้ จึงส่งผลให้สารอาหารต่างๆที่ละลายในน้ำและสารอาหารจำพวกไขมันไม่สามารถถูกย่อยและถูกดูดซึมเข้ากระแสเลือดได้ ทำให้มีผลในการลดระดับคลอ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เลสเตอรอล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และระดับน้ำตาลในเลือดให้อยู่ในระดับปกติได้ เส้นใยอาหารที่ไม่ละลายน้ำ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insoluble fiber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 เช่น เซลลูโลส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cellulose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 เมื่อรับประทานเข้าไปทำให้เกิดการพองตัว เป็นเสมือนกากอาหารที่ทำให้กระเพาะเต็มจึงเสมือนเป็นการรับประทานอาหารเท่าเดิม แต่อ้วนน้อยลง และทำให้อุจจาระมีการเคลื่อนที่ผ่านลำไส้ใหญ่ได้รวดเร็วขึ้น สามารถใช้แก้ไขภาวะท้องผูกได้</a:t>
            </a:r>
          </a:p>
        </p:txBody>
      </p:sp>
      <p:pic>
        <p:nvPicPr>
          <p:cNvPr id="14338" name="Picture 2" descr="ผลการค้นหารูปภาพสำหรับ เส้นใยอาหาร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357694"/>
            <a:ext cx="2619375" cy="1743075"/>
          </a:xfrm>
          <a:prstGeom prst="rect">
            <a:avLst/>
          </a:prstGeom>
          <a:noFill/>
        </p:spPr>
      </p:pic>
      <p:pic>
        <p:nvPicPr>
          <p:cNvPr id="14340" name="Picture 4" descr="ผลการค้นหารูปภาพสำหรับ เส้นใยอาหาร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00570"/>
            <a:ext cx="2771775" cy="1647826"/>
          </a:xfrm>
          <a:prstGeom prst="rect">
            <a:avLst/>
          </a:prstGeom>
          <a:noFill/>
        </p:spPr>
      </p:pic>
      <p:sp>
        <p:nvSpPr>
          <p:cNvPr id="7" name="สี่เหลี่ยมผืนผ้า 6"/>
          <p:cNvSpPr/>
          <p:nvPr/>
        </p:nvSpPr>
        <p:spPr>
          <a:xfrm>
            <a:off x="571472" y="214290"/>
            <a:ext cx="1928826" cy="5232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เส้นใยอาหาร</a:t>
            </a:r>
            <a:endParaRPr lang="th-TH" b="1" dirty="0"/>
          </a:p>
        </p:txBody>
      </p:sp>
      <p:sp>
        <p:nvSpPr>
          <p:cNvPr id="8" name="ตัวแทนหมายเลขภาพนิ่ง 1"/>
          <p:cNvSpPr txBox="1">
            <a:spLocks/>
          </p:cNvSpPr>
          <p:nvPr/>
        </p:nvSpPr>
        <p:spPr>
          <a:xfrm>
            <a:off x="8820472" y="6492875"/>
            <a:ext cx="323528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459073-AC62-4C47-9D3B-F90CEECD7F01}" type="slidenum">
              <a:rPr lang="th-TH" sz="2400" b="1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pPr/>
              <a:t>9</a:t>
            </a:fld>
            <a:endParaRPr lang="th-TH" sz="2400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832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2858</Words>
  <Application>Microsoft Office PowerPoint</Application>
  <PresentationFormat>นำเสนอทางหน้าจอ (4:3)</PresentationFormat>
  <Paragraphs>789</Paragraphs>
  <Slides>51</Slides>
  <Notes>3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51</vt:i4>
      </vt:variant>
    </vt:vector>
  </HeadingPairs>
  <TitlesOfParts>
    <vt:vector size="52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เอกสารและงานวิจัยที่เกี่ยวข้อง</vt:lpstr>
      <vt:lpstr>เอกสารและงานวิจัยที่เกี่ยวข้อง</vt:lpstr>
      <vt:lpstr>งานนำเสนอ PowerPoint</vt:lpstr>
      <vt:lpstr>การเตรียมตัวอย่างธูปฤาษี</vt:lpstr>
      <vt:lpstr>การสกัดเซลลูโลส</vt:lpstr>
      <vt:lpstr>การสกัดเซลลูโลส(ต่อ)</vt:lpstr>
      <vt:lpstr>การสกัดเซลลูโลส(ต่อ)</vt:lpstr>
      <vt:lpstr>ข้อควรรู้ก่อนการทดลอง</vt:lpstr>
      <vt:lpstr>1.การวิเคราะห์หาความชื้น</vt:lpstr>
      <vt:lpstr>การศึกษาความบริสุทธิ์ของเซลลูโลส</vt:lpstr>
      <vt:lpstr>การศึกษาสูตรอาหาร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Admin</cp:lastModifiedBy>
  <cp:revision>26</cp:revision>
  <dcterms:created xsi:type="dcterms:W3CDTF">2016-03-14T16:43:49Z</dcterms:created>
  <dcterms:modified xsi:type="dcterms:W3CDTF">2016-05-01T12:02:55Z</dcterms:modified>
</cp:coreProperties>
</file>