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3600" cy="43205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36" y="-1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0" y="7070887"/>
            <a:ext cx="24483060" cy="15041880"/>
          </a:xfrm>
        </p:spPr>
        <p:txBody>
          <a:bodyPr anchor="b"/>
          <a:lstStyle>
            <a:lvl1pPr algn="ctr">
              <a:defRPr sz="18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450" y="22692839"/>
            <a:ext cx="21602700" cy="10431301"/>
          </a:xfrm>
        </p:spPr>
        <p:txBody>
          <a:bodyPr/>
          <a:lstStyle>
            <a:lvl1pPr marL="0" indent="0" algn="ctr">
              <a:buNone/>
              <a:defRPr sz="7560"/>
            </a:lvl1pPr>
            <a:lvl2pPr marL="1440180" indent="0" algn="ctr">
              <a:buNone/>
              <a:defRPr sz="6300"/>
            </a:lvl2pPr>
            <a:lvl3pPr marL="2880360" indent="0" algn="ctr">
              <a:buNone/>
              <a:defRPr sz="5670"/>
            </a:lvl3pPr>
            <a:lvl4pPr marL="4320540" indent="0" algn="ctr">
              <a:buNone/>
              <a:defRPr sz="5040"/>
            </a:lvl4pPr>
            <a:lvl5pPr marL="5760720" indent="0" algn="ctr">
              <a:buNone/>
              <a:defRPr sz="5040"/>
            </a:lvl5pPr>
            <a:lvl6pPr marL="7200900" indent="0" algn="ctr">
              <a:buNone/>
              <a:defRPr sz="5040"/>
            </a:lvl6pPr>
            <a:lvl7pPr marL="8641080" indent="0" algn="ctr">
              <a:buNone/>
              <a:defRPr sz="5040"/>
            </a:lvl7pPr>
            <a:lvl8pPr marL="10081260" indent="0" algn="ctr">
              <a:buNone/>
              <a:defRPr sz="5040"/>
            </a:lvl8pPr>
            <a:lvl9pPr marL="11521440" indent="0" algn="ctr">
              <a:buNone/>
              <a:defRPr sz="5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3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2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2578" y="2300288"/>
            <a:ext cx="6210776" cy="366145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249" y="2300288"/>
            <a:ext cx="18272284" cy="366145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5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0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47" y="10771359"/>
            <a:ext cx="24843105" cy="17972243"/>
          </a:xfrm>
        </p:spPr>
        <p:txBody>
          <a:bodyPr anchor="b"/>
          <a:lstStyle>
            <a:lvl1pPr>
              <a:defRPr sz="18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247" y="28913626"/>
            <a:ext cx="24843105" cy="9451178"/>
          </a:xfrm>
        </p:spPr>
        <p:txBody>
          <a:bodyPr/>
          <a:lstStyle>
            <a:lvl1pPr marL="0" indent="0">
              <a:buNone/>
              <a:defRPr sz="7560">
                <a:solidFill>
                  <a:schemeClr val="tx1"/>
                </a:solidFill>
              </a:defRPr>
            </a:lvl1pPr>
            <a:lvl2pPr marL="14401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248" y="11501438"/>
            <a:ext cx="12241530" cy="274134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1823" y="11501438"/>
            <a:ext cx="12241530" cy="274134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0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2300297"/>
            <a:ext cx="24843105" cy="8351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002" y="10591327"/>
            <a:ext cx="12185271" cy="5190646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20540" indent="0">
              <a:buNone/>
              <a:defRPr sz="5040" b="1"/>
            </a:lvl4pPr>
            <a:lvl5pPr marL="5760720" indent="0">
              <a:buNone/>
              <a:defRPr sz="5040" b="1"/>
            </a:lvl5pPr>
            <a:lvl6pPr marL="7200900" indent="0">
              <a:buNone/>
              <a:defRPr sz="5040" b="1"/>
            </a:lvl6pPr>
            <a:lvl7pPr marL="8641080" indent="0">
              <a:buNone/>
              <a:defRPr sz="5040" b="1"/>
            </a:lvl7pPr>
            <a:lvl8pPr marL="10081260" indent="0">
              <a:buNone/>
              <a:defRPr sz="5040" b="1"/>
            </a:lvl8pPr>
            <a:lvl9pPr marL="11521440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4002" y="15781973"/>
            <a:ext cx="12185271" cy="232129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1824" y="10591327"/>
            <a:ext cx="12245282" cy="5190646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20540" indent="0">
              <a:buNone/>
              <a:defRPr sz="5040" b="1"/>
            </a:lvl4pPr>
            <a:lvl5pPr marL="5760720" indent="0">
              <a:buNone/>
              <a:defRPr sz="5040" b="1"/>
            </a:lvl5pPr>
            <a:lvl6pPr marL="7200900" indent="0">
              <a:buNone/>
              <a:defRPr sz="5040" b="1"/>
            </a:lvl6pPr>
            <a:lvl7pPr marL="8641080" indent="0">
              <a:buNone/>
              <a:defRPr sz="5040" b="1"/>
            </a:lvl7pPr>
            <a:lvl8pPr marL="10081260" indent="0">
              <a:buNone/>
              <a:defRPr sz="5040" b="1"/>
            </a:lvl8pPr>
            <a:lvl9pPr marL="11521440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1824" y="15781973"/>
            <a:ext cx="12245282" cy="232129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4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1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9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2880360"/>
            <a:ext cx="9289911" cy="10081260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5281" y="6220787"/>
            <a:ext cx="14581823" cy="30703838"/>
          </a:xfrm>
        </p:spPr>
        <p:txBody>
          <a:bodyPr/>
          <a:lstStyle>
            <a:lvl1pPr>
              <a:defRPr sz="10080"/>
            </a:lvl1pPr>
            <a:lvl2pPr>
              <a:defRPr sz="8820"/>
            </a:lvl2pPr>
            <a:lvl3pPr>
              <a:defRPr sz="756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999" y="12961620"/>
            <a:ext cx="9289911" cy="24013004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80360" indent="0">
              <a:buNone/>
              <a:defRPr sz="3780"/>
            </a:lvl3pPr>
            <a:lvl4pPr marL="4320540" indent="0">
              <a:buNone/>
              <a:defRPr sz="3150"/>
            </a:lvl4pPr>
            <a:lvl5pPr marL="5760720" indent="0">
              <a:buNone/>
              <a:defRPr sz="3150"/>
            </a:lvl5pPr>
            <a:lvl6pPr marL="7200900" indent="0">
              <a:buNone/>
              <a:defRPr sz="3150"/>
            </a:lvl6pPr>
            <a:lvl7pPr marL="8641080" indent="0">
              <a:buNone/>
              <a:defRPr sz="3150"/>
            </a:lvl7pPr>
            <a:lvl8pPr marL="10081260" indent="0">
              <a:buNone/>
              <a:defRPr sz="3150"/>
            </a:lvl8pPr>
            <a:lvl9pPr marL="11521440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8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2880360"/>
            <a:ext cx="9289911" cy="10081260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5281" y="6220787"/>
            <a:ext cx="14581823" cy="30703838"/>
          </a:xfrm>
        </p:spPr>
        <p:txBody>
          <a:bodyPr anchor="t"/>
          <a:lstStyle>
            <a:lvl1pPr marL="0" indent="0">
              <a:buNone/>
              <a:defRPr sz="10080"/>
            </a:lvl1pPr>
            <a:lvl2pPr marL="1440180" indent="0">
              <a:buNone/>
              <a:defRPr sz="8820"/>
            </a:lvl2pPr>
            <a:lvl3pPr marL="2880360" indent="0">
              <a:buNone/>
              <a:defRPr sz="756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999" y="12961620"/>
            <a:ext cx="9289911" cy="24013004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80360" indent="0">
              <a:buNone/>
              <a:defRPr sz="3780"/>
            </a:lvl3pPr>
            <a:lvl4pPr marL="4320540" indent="0">
              <a:buNone/>
              <a:defRPr sz="3150"/>
            </a:lvl4pPr>
            <a:lvl5pPr marL="5760720" indent="0">
              <a:buNone/>
              <a:defRPr sz="3150"/>
            </a:lvl5pPr>
            <a:lvl6pPr marL="7200900" indent="0">
              <a:buNone/>
              <a:defRPr sz="3150"/>
            </a:lvl6pPr>
            <a:lvl7pPr marL="8641080" indent="0">
              <a:buNone/>
              <a:defRPr sz="3150"/>
            </a:lvl7pPr>
            <a:lvl8pPr marL="10081260" indent="0">
              <a:buNone/>
              <a:defRPr sz="3150"/>
            </a:lvl8pPr>
            <a:lvl9pPr marL="11521440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248" y="2300297"/>
            <a:ext cx="24843105" cy="8351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248" y="11501438"/>
            <a:ext cx="24843105" cy="2741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248" y="40045014"/>
            <a:ext cx="6480810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1193" y="40045014"/>
            <a:ext cx="9721215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2543" y="40045014"/>
            <a:ext cx="6480810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9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360" rtl="0" eaLnBrk="1" latinLnBrk="0" hangingPunct="1">
        <a:lnSpc>
          <a:spcPct val="90000"/>
        </a:lnSpc>
        <a:spcBef>
          <a:spcPct val="0"/>
        </a:spcBef>
        <a:buNone/>
        <a:defRPr sz="13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90" indent="-720090" algn="l" defTabSz="2880360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BD6C9D0-CC2F-4CE6-B921-0BE5DE467D0F}"/>
              </a:ext>
            </a:extLst>
          </p:cNvPr>
          <p:cNvSpPr txBox="1">
            <a:spLocks noChangeAspect="1"/>
          </p:cNvSpPr>
          <p:nvPr/>
        </p:nvSpPr>
        <p:spPr>
          <a:xfrm>
            <a:off x="817121" y="4284207"/>
            <a:ext cx="18249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</a:t>
            </a:r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การให้บริการของสำนักงานที่ดินจังหวัดมหาสารคาม สาขาบ</a:t>
            </a:r>
            <a:r>
              <a:rPr lang="th-TH" sz="7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endParaRPr lang="th-TH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C6239C-E13C-4E56-A73D-D7BDDBD06C85}"/>
              </a:ext>
            </a:extLst>
          </p:cNvPr>
          <p:cNvSpPr txBox="1">
            <a:spLocks noChangeAspect="1"/>
          </p:cNvSpPr>
          <p:nvPr/>
        </p:nvSpPr>
        <p:spPr>
          <a:xfrm>
            <a:off x="19779921" y="4291264"/>
            <a:ext cx="833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นายอิทธิ</a:t>
            </a:r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ศักดิ์ อักษรเวช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1DEA8B5C-1313-46D7-94A9-B6D3713CD0E7}"/>
              </a:ext>
            </a:extLst>
          </p:cNvPr>
          <p:cNvCxnSpPr>
            <a:cxnSpLocks noChangeAspect="1"/>
          </p:cNvCxnSpPr>
          <p:nvPr/>
        </p:nvCxnSpPr>
        <p:spPr>
          <a:xfrm>
            <a:off x="1058781" y="7315200"/>
            <a:ext cx="266138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F39F5C-6A9D-4FC5-829C-7D4FF92DB795}"/>
              </a:ext>
            </a:extLst>
          </p:cNvPr>
          <p:cNvSpPr txBox="1">
            <a:spLocks noChangeAspect="1"/>
          </p:cNvSpPr>
          <p:nvPr/>
        </p:nvSpPr>
        <p:spPr>
          <a:xfrm>
            <a:off x="1066798" y="7996990"/>
            <a:ext cx="266138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บทคัดย่อ</a:t>
            </a:r>
          </a:p>
          <a:p>
            <a:pPr algn="thaiDist">
              <a:tabLst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</a:tabLst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การวิจัยครั้งนี้มีวัตถุประสงค์เพื่อศึกษาระดับความคิดเห็นของประชาชนต่อคุณภาพการให้บริการ เปรียบเทียบความคิดเห็นของประชาชน ที่มีต่อคุณภาพการให้บริการจำแนกตาม เพศ อายุ และระดับการศึกษา รวมทั้งข้อเสนอแนะเกี่ยวกับความคิดเห็นของประชาชนที่มีต่อคุณภาพการให้บริการขอ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กลุ่มตัวอย่างที่วิจัย ได้แก่ ประชาชนที่มารับบริการของสำนักงานที่ดินจังหวัดมหาสารคาม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จำนวน 377 คน กำหนดขนาดกลุ่มตัวอย่างโดยใช้สูตรการคำนวณของ ทาโร ยามา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เน่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แล้วสุ่มตัวอย่างแบบแบ่งชั้นภูมิและสุ่มแบบบังเอิญ เครื่องมือที่ใช้ในการเก็บรวบรวมข้อมูลเป็นแบบสอบถามมีค่าอำนาจจำแนกรายข้อตั้งแต่ .32ถึง .84 และค่าความเชื่อมั่นทั้งฉบับเท่ากับ .84 สถิติที่ใช้ในการวิเคราะห์ข้อมูล ได้แก่ การแจกแจงความถี่ ร้อยละ ค่าเฉลี่ย    ส่วนเบี่ยงเบนมาตรฐานและวิเคราะห์ความแปรปรวนทางเดียว(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One Way ANOVA)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หากพบความแตกต่างระหว่างกลุ่มตัวอย่างมีนัยสำคัญทางสถิติที่ระดับ .05 และทดสอบเปรียบเทียบค่าเฉลี่ยรายคู่ โดยวิธี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LSD </a:t>
            </a:r>
          </a:p>
          <a:p>
            <a:pPr algn="thaiDist">
              <a:tabLst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</a:tabLst>
            </a:pP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ผลการวิจัยพบว่า 1) ความคิดเห็นของประชาชนที่มีต่อคุณภาพการให้บริการของสำนักงานที่ดินจังหวัด</a:t>
            </a:r>
            <a:r>
              <a:rPr lang="th-TH" sz="160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  </a:t>
            </a:r>
            <a:r>
              <a:rPr lang="th-TH" sz="16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พบว่า โดยรวมอยู่ในระดับมาก 2)ผลการเปรียบเทียบความคิดเห็นของประชาชนต่อคุณภาพการให้บริการของสำนักงานที่ดินจังหวัดมหาสารคาม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จำแนกตามเพศ อายุ และระดับการศึกษา โดยรวมแตกต่างกันอย่างไม่มีนัยสำคัญทางสถิติที่ระดับ .05 3)ข้อเสนอแนะเกี่ยวกับความคิดเห็น ของประชาชนต่อคุณภาพการให้บริการของสำนักงานที่ดินจังหวัดมหาสารคาม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ปรากฏดังนี้ เจ้าหน้าที่ควรเพิ่มการประชาสัมพันธ์ข้อมูลข่าวสารให้แก่ประชาชนที่มาใช้บริการอย่างทั่วถึง และสำนักงานที่ดินจังหวัดมหาสารคาม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ควรเพิ่มสิ่งอำนวยความสะดวกที่เหมาะสมแก่ผู้มารับบริการ</a:t>
            </a:r>
          </a:p>
          <a:p>
            <a:endParaRPr lang="en-US" sz="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F42A42-F92B-4C4A-A381-E3B5C57ADD1D}"/>
              </a:ext>
            </a:extLst>
          </p:cNvPr>
          <p:cNvSpPr txBox="1">
            <a:spLocks noChangeAspect="1"/>
          </p:cNvSpPr>
          <p:nvPr/>
        </p:nvSpPr>
        <p:spPr>
          <a:xfrm>
            <a:off x="1219199" y="12865774"/>
            <a:ext cx="1318260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</a:t>
            </a:r>
            <a:r>
              <a:rPr lang="th-TH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</a:t>
            </a:r>
          </a:p>
          <a:p>
            <a:pPr algn="thaiDist"/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กรม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ที่ดินในฐานะเป็นส่วนราชการ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ในสัง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กระทรวงมหาดไทยเป็นกลไกอันหนึ่งที่สำคัญที่จะทำให้ความมุ่งมั่นดังกล่าวของรัฐบาลบรรลุวัตถุประสงค์ จึงได้กำหนดเป็นโยบายเร่งด่วนในการให้สำนักงานที่ดินทุกจังหวัดถือปฏิบัติให้บริการต่อประชาชนผู้มาติดต่อรับบริการเกี่ยวกับงานที่ดิน ให้ได้ รับความสะดวก รวดเร็ว ถูกต้อง และเป็นธรรม โดยกรมที่ดินมีภารกิจหลักอยู่ 2 ประการ ได้แก่ ภารกิจตามประมวลกฎหมายที่ดิน ประกอบด้วย การดำเนินงานออกหนังสือแสดงสิทธิในที่ดินให้ราษฎร การให้บริการจดทะเบียนสิทธิและนิติกรรมเกี่ยวกับที่ดิน และอสังหาริมทรัพย์อย่างอื่น การรังวัดออกหนังสือสำคัญสำหรับที่หลวงในที่ดินสาธารณประโยชน์และในที่ราชพัสดุ การการรังวัดและ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 แผน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และการจัดที่ทำกินให้ประชาชนตามประมวลกฎหมายที่ดิน และ ภารกิจตามกฎหมายอื่น เช่น การควบคุมการจัดสรรที่ดิน การจดทะเบียน อาคารชุด การควบคุมช่างรังวัดเอกชน เป็นต้น (รุทธ์ สุขสำราญ, 2546) [1]</a:t>
            </a:r>
          </a:p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ุณภาพการบริการเป็นแนวความคิดของการบริหารสมัยใหม่ที่มีความสำคัญมากและการบริการทั้งหลายไม่อาจละเลยหรือเพิกเฉยได้ นักบริหารส่วนใหญ่ต่างก็พากันตื่นตัวและให้ความสำคัญกับคุณภาพกันมากขึ้น คุณภาพการบริการต้องเป็นไปตามที่ผู้รับบริการกำหนด การบริหารจึงต้องให้ความสำคัญแก่ผู้รับบริการ ซึ่งมีคำกล่าวที่ว่า  “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Customer is God”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ภายใต้ระบบการสมัยใหม่และการเอาใจใส่อย่างจริงจัง ของผู้บริหารทุกระดับเพื่อสร้างความประทับใจสูงสุดให้แก่ผู้รับบริการ และให้เหนือกว่าคู่แข่งตลอดไป (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ธนากร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เกียรติบันลือ, 2556) [2] ผู้ศึกษาวิจัยจึงเล็งเห็นความจำเป็นให้มีการศึกษาระดับความคิดเห็นของประชาชนที่มีต่อคุณภาพกาให้บริการขอ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พื่อศึกษาข้อเสนอแนะเกี่ยวกับความคิดเห็นของประชาชนที่มีต่อคุณภาพการให้บริการของสำนักงา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ทั้งนี้ข้อมูลจากผลการวิจัยจะได้นำไปปรับปรุงแก้ไขงานด้าน การบริการประชาชนและเกิดประโยชน์ต่อการให้บริการประชาชนให้มีประสิทธิภาพยิ่งขึ้นและสร้างความเชื่อมั่น รวดเร็ว โปร่งใสเป็นองค์กรที่ได้รับมาตรฐานเป็นที่พึ่งของประชาชนที่มารับบริการได้อย่างแท้จริง</a:t>
            </a:r>
            <a:endParaRPr lang="th-TH" sz="1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1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CBF7810-CE9C-4358-B4EB-455871058DFF}"/>
              </a:ext>
            </a:extLst>
          </p:cNvPr>
          <p:cNvSpPr txBox="1">
            <a:spLocks noChangeAspect="1"/>
          </p:cNvSpPr>
          <p:nvPr/>
        </p:nvSpPr>
        <p:spPr>
          <a:xfrm>
            <a:off x="1227221" y="18697084"/>
            <a:ext cx="13182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วัตถุประสงค์ของการ</a:t>
            </a:r>
            <a:r>
              <a:rPr lang="th-TH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วิจัย</a:t>
            </a:r>
          </a:p>
          <a:p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ศึกษาระดับความคิดเห็นของประชาชนที่มีต่อคุณภาพการให้บริการของสำนักงานที่ดินจังหวัดมหาสารคาม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เพื่อ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เปรียบเทียบความคิดเห็นของประชาชนที่มีต่อคุณภาพการให้บริการของสำนักงานที่ดินจังหวัดมหาสารคาม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จำแนกตาม เพศ อายุ ระดับการศึกษา</a:t>
            </a:r>
          </a:p>
          <a:p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เพื่อ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ข้อเสนอแนะเกี่ยวกับความคิดเห็นของประชาชนที่มีต่อคุณภาพการให้บริการของสำนักงานที่ดินจังหวัดมหาสารคาม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398BB12-7B52-4A04-9FD3-6BED70B53F56}"/>
              </a:ext>
            </a:extLst>
          </p:cNvPr>
          <p:cNvSpPr txBox="1">
            <a:spLocks noChangeAspect="1"/>
          </p:cNvSpPr>
          <p:nvPr/>
        </p:nvSpPr>
        <p:spPr>
          <a:xfrm>
            <a:off x="1235243" y="22582283"/>
            <a:ext cx="1318260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วิธีดำเนินการวิจัยการวิจัย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ระยะที่ 1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1.1 ศึกษาเอกสาร ตำรา หลักเกณฑ์ ผลงานวิจัย และวิทยานิพนธ์ที่เกี่ยวข้องรวมถึงแนวคิด ทฤษฎีต่างๆ ที่เกี่ยวข้องกับ คุณภาพการให้บริการ เพื่อเป็นแนวทางในการสร้างแบบสอบถาม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	1.2 กำหนดขอบเขตและเนื้อหาในการตั้งคำถาม เพื่อให้สามารถตอบปัญหาตามวัตถุประสงค์ของการวิจัยที่ตั้งไว้ ให้ครอบคลุมกรอบแนวคิด วัตถุประสงค์ องค์ประกอบของกรอบแนวคิด และนิยมศัพท์เฉพาะ แล้วนำมาเป็นข้อมูลในการสร้างแบบสอบถาม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	1.3 นำร่างแบบสอบถามเสนอที่ปรึกษาวิทยานิพนธ์ เพื่อตรวจสอบ แก้ไขและเสนอแนะปรับปรุง เพื่อความเหมาะสม และความถูกต้องของแบบสอบถาม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	1.4 นำแบบสอบถามที่ปรับปรุงแล้ว เสนอผู้เชี่ยวชาญให้พิจารณาและทำการตรวจสอบ ความเที่ยงตรงของเนื้อหา ภาษา การวัดและประเมินผล และพิจารณาความสอดคล้อง ระหว่างข้อคำถามกับวัตถุประสงค์ โดยวิธีหาดัชนีความสอดคล้อง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Index of item objective Congruence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IOC)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ผู้เชี่ยวชาญ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ระยะที่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  <a:p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2.1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ดำเนินการจัดทำแบบสอบถามตามจำนวนกลุ่มตัวอย่าง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	2.2 ผู้วิจัยขอหนังสือรับรองจากบัณฑิตวิทยาลัย มหาวิทยาลัยราช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ภัฎ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 ถึงสำนักงานที่ดินจังหวัดมหาสารคาม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เพื่อขอความอนุเคราะห์ ร่วมมือและประสานงานในการเก็บรวบรวมข้อมูล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	2.3 ผู้วิจัยอบรมชี้แจงผู้ช่วยวิจัย ให้เข้าใจขั้นตอนการเก็บรวบรวมข้อมูล วัตถุประสงค์แบบสอบถาม ซึ่งผู้ช่วยวิจัย จำนวน 5 คน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	2.4 ผู้วิจัยเก็บรวบรวมแบบสอบถามกลับคืน จากกลุ่มตัวอย่างในการวิจัย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	2.5 ตรวจสอบความสมบูรณ์ของแบบสอบถาม และจำนวนแบบสอบถามที่ได้รับคืนด้วยตนเอง จนได้แบบสอบถามครบตามจำนวนทุกฉบับ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	2.6 นำแบบสัมภาษณ์ที่รวบรวมมาทำการตรวจสอบความสมบูรณ์ของการตอบจนครบตาม จำนวนตัวอย่างที่ใช้ในการศึกษาแล้วนำไปประมวลผล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ต่อไป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ระยะที่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3.1 การวิเคราะห์ข้อมูลทั่วไปเกี่ยวกับผู้ตอบแบบสอบถาม ประกอบด้วย เพศ อายุ และระดับการศึกษา โดยใช้การหาค่าความถี่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Frequency)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และค่าร้อยละ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Percentage) </a:t>
            </a:r>
          </a:p>
          <a:p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	3.2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การวิเคราะห์ข้อมูลเกี่ยวกับระดับคุณภาพการให้บริการของสำนักงานที่ดินจังหวัดมหาสารคาม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สถิติที่ใช้คือ ค่าเฉลี่ย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)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และส่วนเบี่ยงเบนมาตรฐาน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S.D.) (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บุญชม ศรีสะอาด, 2545, น. 99 - 100) [4]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3.3 การทดสอบสมมติฐานเปรียบเทียบ ความคิดเห็นของประชาชนที่มีต่อคุณภาพการให้บริการ ของสำนักงานที่ดินจังหวัดมหาสารคาม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จำแนกตามเพศ สถิติ ที่ใช้ได้แก่ สถิติการทดสอบค่า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 (t-test)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ส่วนการทดสอบสมมติฐานจำแนกตามอายุ และระดับการศึกษา ใช้สถิติการวิเคราะห์ความแปรปรวนทางเดียว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F– test (one-way ANOVA)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หากพบความแตกต่าง ใช้การเปรียบเทียบการทดสอบ รายคู่ โดยวิธี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LSD. (Least Significant Difference) </a:t>
            </a:r>
          </a:p>
          <a:p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	3.4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สถิติที่ใช้วิเคราะห์ข้อเสนอแนะเกี่ยวกับ ความคิดเห็นของประชาชนที่มีต่อคุณภาพการให้บริการของสำนักงานที่ดินจังหวัดมหาสารคาม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ได้แก่ การแจกแจงความถี่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Frequency)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และการพรรณนาความ ตามเนื้อหา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Content Analysis)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และข้อมูลที่ได้จาก แบบสัมภาษณ์ โดยวิธีการตีความและสร้างข้อสรุป</a:t>
            </a:r>
          </a:p>
          <a:p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A0A1D5A-EF89-47DF-8911-4B43AA998817}"/>
              </a:ext>
            </a:extLst>
          </p:cNvPr>
          <p:cNvSpPr txBox="1">
            <a:spLocks noChangeAspect="1"/>
          </p:cNvSpPr>
          <p:nvPr/>
        </p:nvSpPr>
        <p:spPr>
          <a:xfrm>
            <a:off x="14510077" y="12873796"/>
            <a:ext cx="13182602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ผลการวิจัย</a:t>
            </a:r>
          </a:p>
          <a:p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จาก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การดำเนินการวิจัย พบว่า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ทั่วไปของผู้ตอบแบบสอบถาม จำนวน 377 คน พบว่า ผู้ตอบแบบสอบถามส่วนใหญ่ เป็นเพศหญิง จำนวน 223 คน คิดเป็นร้อยละ 59.15 มีอายุ ตั้งแต่ 36-45 ปี จำนวน 131 คน คิดเป็นร้อยละ 34.75 และ ระดับการศึกษามัธยมศึกษา/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ปวช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จำนวน 132 คน คิดเป็นร้อยละ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35.00 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ความ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คิดเห็นของประชาชนที่มีต่อคุณภาพการให้บริการของสำนักงานที่ดินจังหวัดมหาสารคาม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พบว่า โดยรวมอยู่ในระดับมาก (  =3.64) เมื่อจำแนกเป็นรายด้าน พบว่า อยู่ในระดับมากทั้ง 5 ด้าน โดยเรียงลำดับจากค่าเฉลี่ยมากไปน้อย ดังนี้ ด้านการให้ ความมั่นใจแก่ผู้รับบริการ ( =3.70) ด้านความเชื่อถือไว้วางใจ  (  =3.66) ด้านความเป็นรูปธรรม(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Tangibles) (  =3.65)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ด้านการตอบสนองต่อผู้รับบริการ (  =3.64) ด้านความเข้าใจและเห็นอกเห็นใจในผู้รับบริการ (  =3.57)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ตามลำดับ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ผลการวิเคราะห์ข้อเสนอแนะเกี่ยวกับคุณภาพการให้บริการของของสำนักงานที่ดินจังหวัดมหาสารคาม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ปรากฏผล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1. ด้านความเชื่อถือไว้วางใจ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Reliability)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เจ้าหน้าที่ให้บริการเสร็จภายในระยะเวลาที่กำหนดและถูกต้องแม่นยำ (ความถี่ = 20) และมีระบบขั้นตอนการให้บริการที่ชัดเจนและเข้าใจง่าย (ความถี่ = 22)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	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ด้านการให้ความมั่นใจแก่ผู้รับบริการ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Assurance)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เจ้าหน้าที่ให้บริการอย่างเสมอภาคเท่าเทียม (ความถี่ =21) และเจ้าหน้าที่ให้บริการด้วยความสุภาพ อ่อนโยน(ความถี่ = 19)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	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ด้านความเป็นรูปธรรม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Tangibles)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สถานที่ให้บริการมีความสะอาดเป็นระเบียบ เรียบร้อยดี (ความถี่ =18) และควรมีเครื่องดื่ม หนังสือพิมพ์ สำหรับบริการประชาชนที่เพียงพอ (ความถี่ =16)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	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ด้านความเข้าใจและเห็นอกเห็นใจในผู้รับบริการ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Empathy)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เจ้าหน้าที่มีความกระตือรือร้นในการให้บริการมาก (ความถี่ = 17) และเจ้าหน้าที่สนใจไต่ถามความต้องการของ ประชาชน (ความถี่ = 20)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	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ด้านการตอบสนองต่อผู้รับบริการ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Responsiveness)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เจ้าหน้าที่มีความพร้อมในการให้บริการแก่ ประชาชน (ความถี่ = 18) และเจ้าหน้าที่ไม่ปฏิเสธก่อนที่จะพยายามทำตาม ความต้องการของประชาชน (ความถี่ =19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ข้อเสนอแนะเกี่ยวกับความคิดเห็นของประชาชนที่มีต่อคุณภาพการให้บริการขอ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จากการศึกษาเรื่อง คุณภาพการให้บริการของสำนักงานที่ดินจังหวัดมหาสารคาม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เป็นการวิจัยเชิงคุณภาพ โดยการสัมภาษณ์บุคคล ผลการวิจัย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ปรากฎ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ผลดังนี้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		“มีการวางแผนภาพการแสดงขั้นตอนที่ดี การให้บริการเข้าใจง่ายในแต่ละหน่วยบริการอย่างทั่วถึง ควรสำรองเจ้าหน้าที่ผู้ปฏิบัติงานไว้ด้วย เพื่อกรณีช่วงเทศกาลจะมีประชาชนมาใช้บริการจำนวนมาก”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“ควรมีการส่งเสริมให้ข้าราชการดำเนินชีวิตตามหลักปรัชญาเศรษฐกิจพอเพียงหรือมีการจัดตั้งกองทุนหรือเงินออมประจำแผนกขึ้น เพื่อส่งเสริมให้มีการออม นอกจากนั้นก็ควรมีการจัดสวัสดิการให้กับข้าราชการตลอดจนต้องมีการส่งเสริมให้มีการฝึกอาชีพเพื่อสร้างรายได้เสริม”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		“ควรส่งเสริมและให้ความรู้พัฒนาบุคลากรในองค์กรของตนให้มีความรู้ความเข้าใจในแนวพระราชดำริเศรษฐกิจพอเพียง มีการประชาสัมพันธ์เปรียบเทียบจัดระบบการประหยัดอดออมแก่ข้าราชการ ยกย่องส่งเสริมบุคคลที่ปฏิบัติตนตามแนวทางดังกล่าว โดยจัดอบรมและให้มีผู้เชี่ยวชาญพร้อม ให้ปรึกษาหารือถึงปัญหาต่างๆ เกี่ยวกับแนวทางเศรษฐกิจพอเพียง”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“ควรมีสถานที่บางส่วน หรือเพิ่มมุมพักผ่อนสำหรับเจ้าหน้าที่ หลังเสร็จสิ้นภารกิจ 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เพื่อป็น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การผ่อนคลายในการทางานเมื่อรู้สึกเมื่อยล้า”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“ควรปรับปรุงเพิ่มที่จอดรถสำหรับผู้มาติดต่อราชการให้เพียงพอและที่จอดรถสำหรับผู้มาติดต่อราชการ ควรมีหลังคาบังแดดบังฝนด้วย” </a:t>
            </a:r>
          </a:p>
          <a:p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CBF642C-ED6A-4150-A759-B2F6D11C6D29}"/>
              </a:ext>
            </a:extLst>
          </p:cNvPr>
          <p:cNvSpPr txBox="1">
            <a:spLocks noChangeAspect="1"/>
          </p:cNvSpPr>
          <p:nvPr/>
        </p:nvSpPr>
        <p:spPr>
          <a:xfrm>
            <a:off x="14417845" y="24468281"/>
            <a:ext cx="13182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สรุปผลการวิจัย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ผลการวิจัยพบว่า 1) ความคิดเห็นของประชาชนที่มีต่อคุณภาพการให้บริการของสำนักงานที่ดินจังหวัดมหาสารคาม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พบว่า โดยรวมอยู่ในระดับมาก 2)ผลการเปรียบเทียบความคิดเห็นของประชาชนต่อคุณภาพการให้บริการของสำนักงานที่ดินจังหวัดมหาสารคาม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จำแนกตามเพศ อายุ และระดับการศึกษา โดยรวมแตกต่างกันอย่างไม่มีนัยสำคัญทางสถิติที่ระดับ .05 3)ข้อเสนอแนะเกี่ยวกับความคิดเห็น ของประชาชนต่อคุณภาพการให้บริการของสำนักงานที่ดินจังหวัดมหาสารคาม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ปรากฏดังนี้ เจ้าหน้าที่ควรเพิ่มการประชาสัมพันธ์ข้อมูลข่าวสารให้แก่ประชาชนที่มาใช้บริการอย่างทั่วถึง และสำนักงานที่ดินจังหวัดมหาสารคาม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ควรเพิ่มสิ่งอำนวยความสะดวกที่เหมาะสมแก่ผู้มารับบริการ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F000412-297B-4CE1-8773-5BCE1949C441}"/>
              </a:ext>
            </a:extLst>
          </p:cNvPr>
          <p:cNvSpPr txBox="1">
            <a:spLocks noChangeAspect="1"/>
          </p:cNvSpPr>
          <p:nvPr/>
        </p:nvSpPr>
        <p:spPr>
          <a:xfrm>
            <a:off x="14425867" y="28236170"/>
            <a:ext cx="131826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อภิปรายและข้อเสนอแนะ</a:t>
            </a:r>
          </a:p>
          <a:p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สมมติฐาน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ข้อที่ 1 ระดับความคิดเห็นของประชาชนที่มีต่อคุณภาพการให้บริการของสำนักงานที่ดินจังหวัดมหาสารคาม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โดยรวมอยู่ในระดับมาก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ผลการวิจัย ความคิดเห็นของประชาชนที่มีต่อคุณภาพการให้บริการของสำนักงานที่ดินจังหวัดมหาสารคาม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พบว่า โดยรวมอยู่ในระดับมาก ซึ่งแตกต่างกับสมมติฐานที่ตั้งไว้ ผลการวิจัยที่ออกมาเช่นนี้ อาจเป็นเพราะว่า 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ได้มีแผนภาพแสดงขั้นตอนในการพัฒนาบุคลากร ให้มีจรรยาบรรณวิชาชีพ มีความรับผิดชอบและมีอุปกรณ์เครื่องมือต่าง ๆ ที่ทันสมัยเหมาะสมให้บริการผู้มารับบริการ รวมถึงความสามารถในบริการที่เข้าใจง่าย จึงทำให้ผู้มารับบริการเกิดความพอใจและประทับใจในการให้บริการของสำนักงานที่ดินจังหวัดมหาสารคาม สาขาบ</a:t>
            </a:r>
            <a:r>
              <a:rPr lang="th-TH" sz="1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endParaRPr lang="th-TH" sz="1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สมมติฐานข้อที่ 2 ประชาชนที่มี เพศ อายุ และระดับการศึกษาต่างกัน มีความคิดเห็นที่มีต่อคุณภาพการให้บริการของสำนักงานที่ดินจังหวัดมหาสารคาม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ไม่แตกต่างกัน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	1. จำแนกตามเพศ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	ผลการวิเคราะห์ความคิดเห็นของประชาชนที่มีต่อคุณภาพการให้บริการขอ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จำแนกตามเพศ พบว่า โดยรวมและรายด้านแตกต่างกันอย่างไม่มีนัยสำคัญทางสถิติที่ระดับ .05 </a:t>
            </a:r>
            <a:endParaRPr lang="th-TH" sz="1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จำแนกตามอายุ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	ผลการวิเคราะห์ความคิดเห็นของประชาชนที่มีต่อเปรียบเทียบคุณภาพการให้บริการขอ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จำแนกตามอายุ พบว่า โดยรวมแตกต่างกันอย่างไม่มี นัยสำคัญทางสถิติที่ระดับ .05 ซึ่งผลการวิจัยดังกล่าวไม่เป็นไปตามสมมติฐานที่ตั้งไว้ ทั้งนี้อาจเป็นเพราะว่า ประชาชนที่มีอายุมากหรืออายุน้อย ได้รับการบริการ ด้านสนองตอบความพึงพอใจอย่างคล้ายคลึง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กัน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3. จำแนกตามระดับการศึกษา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	ผลการวิเคราะห์ความคิดเห็นของประชาชนที่มีต่อคุณภาพการให้บริการของ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จำแนกตามระดับการศึกษา พบว่า โดยรวมแตกต่างกัน     อย่างไม่มี นัยสำคัญทางสถิติที่ระดับ .05 ซึ่งผลการวิจัยดังกล่าวไม่เป็นไปตามสมมติฐานที่ตั้งไว้ ทั้งนี้อาจเป็นเพราะว่า ประชาชนมีความคิดเห็นที่คล้ายคลึงกันต่อเจ้าหน้าที่ใน สำนักงานที่ดินจังหวัดมหาสารคาม สาขาบ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รบือ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เกี่ยวกับ ความกระตือรือร้น ความตั้งใจ และใส่ใจในการให้บริการ รวมถึงยังสามารถให้ข้อมูลและคำแนะนำได้ ตรงความต้องการของประชาชน และสามารถรับฟังความคิดเห็นกับสภาพปัญหาต่างต่างได้เหมือนกัน </a:t>
            </a:r>
          </a:p>
          <a:p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2880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6" name="วัตถุ 5"/>
          <p:cNvGraphicFramePr>
            <a:graphicFrameLocks noChangeAspect="1"/>
          </p:cNvGraphicFramePr>
          <p:nvPr/>
        </p:nvGraphicFramePr>
        <p:xfrm>
          <a:off x="0" y="0"/>
          <a:ext cx="127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สมการ" r:id="rId4" imgW="164957" imgH="203024" progId="Equation.3">
                  <p:embed/>
                </p:oleObj>
              </mc:Choice>
              <mc:Fallback>
                <p:oleObj name="สมการ" r:id="rId4" imgW="164957" imgH="20302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0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2880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5" name="วัตถุ 14"/>
          <p:cNvGraphicFramePr>
            <a:graphicFrameLocks noChangeAspect="1"/>
          </p:cNvGraphicFramePr>
          <p:nvPr/>
        </p:nvGraphicFramePr>
        <p:xfrm>
          <a:off x="152400" y="152400"/>
          <a:ext cx="127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สมการ" r:id="rId6" imgW="164957" imgH="203024" progId="Equation.3">
                  <p:embed/>
                </p:oleObj>
              </mc:Choice>
              <mc:Fallback>
                <p:oleObj name="สมการ" r:id="rId6" imgW="164957" imgH="2030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1270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4026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409</Words>
  <Application>Microsoft Office PowerPoint</Application>
  <PresentationFormat>กำหนดเอง</PresentationFormat>
  <Paragraphs>58</Paragraphs>
  <Slides>1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Cordia New</vt:lpstr>
      <vt:lpstr>TH SarabunPSK</vt:lpstr>
      <vt:lpstr>Office Theme</vt:lpstr>
      <vt:lpstr>สมการ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prapakorn</dc:creator>
  <cp:lastModifiedBy>rmu</cp:lastModifiedBy>
  <cp:revision>13</cp:revision>
  <dcterms:created xsi:type="dcterms:W3CDTF">2017-12-06T07:34:12Z</dcterms:created>
  <dcterms:modified xsi:type="dcterms:W3CDTF">2017-12-27T08:39:48Z</dcterms:modified>
</cp:coreProperties>
</file>