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3600" cy="43205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240" y="-1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0" y="7070887"/>
            <a:ext cx="24483060" cy="15041880"/>
          </a:xfrm>
        </p:spPr>
        <p:txBody>
          <a:bodyPr anchor="b"/>
          <a:lstStyle>
            <a:lvl1pPr algn="ctr">
              <a:defRPr sz="18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450" y="22692839"/>
            <a:ext cx="21602700" cy="10431301"/>
          </a:xfrm>
        </p:spPr>
        <p:txBody>
          <a:bodyPr/>
          <a:lstStyle>
            <a:lvl1pPr marL="0" indent="0" algn="ctr">
              <a:buNone/>
              <a:defRPr sz="7560"/>
            </a:lvl1pPr>
            <a:lvl2pPr marL="1440180" indent="0" algn="ctr">
              <a:buNone/>
              <a:defRPr sz="6300"/>
            </a:lvl2pPr>
            <a:lvl3pPr marL="2880360" indent="0" algn="ctr">
              <a:buNone/>
              <a:defRPr sz="5670"/>
            </a:lvl3pPr>
            <a:lvl4pPr marL="4320540" indent="0" algn="ctr">
              <a:buNone/>
              <a:defRPr sz="5040"/>
            </a:lvl4pPr>
            <a:lvl5pPr marL="5760720" indent="0" algn="ctr">
              <a:buNone/>
              <a:defRPr sz="5040"/>
            </a:lvl5pPr>
            <a:lvl6pPr marL="7200900" indent="0" algn="ctr">
              <a:buNone/>
              <a:defRPr sz="5040"/>
            </a:lvl6pPr>
            <a:lvl7pPr marL="8641080" indent="0" algn="ctr">
              <a:buNone/>
              <a:defRPr sz="5040"/>
            </a:lvl7pPr>
            <a:lvl8pPr marL="10081260" indent="0" algn="ctr">
              <a:buNone/>
              <a:defRPr sz="5040"/>
            </a:lvl8pPr>
            <a:lvl9pPr marL="11521440" indent="0" algn="ctr">
              <a:buNone/>
              <a:defRPr sz="5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3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2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2578" y="2300288"/>
            <a:ext cx="6210776" cy="366145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249" y="2300288"/>
            <a:ext cx="18272284" cy="366145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5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0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47" y="10771359"/>
            <a:ext cx="24843105" cy="17972243"/>
          </a:xfrm>
        </p:spPr>
        <p:txBody>
          <a:bodyPr anchor="b"/>
          <a:lstStyle>
            <a:lvl1pPr>
              <a:defRPr sz="18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247" y="28913626"/>
            <a:ext cx="24843105" cy="9451178"/>
          </a:xfrm>
        </p:spPr>
        <p:txBody>
          <a:bodyPr/>
          <a:lstStyle>
            <a:lvl1pPr marL="0" indent="0">
              <a:buNone/>
              <a:defRPr sz="7560">
                <a:solidFill>
                  <a:schemeClr val="tx1"/>
                </a:solidFill>
              </a:defRPr>
            </a:lvl1pPr>
            <a:lvl2pPr marL="14401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248" y="11501438"/>
            <a:ext cx="12241530" cy="274134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1823" y="11501438"/>
            <a:ext cx="12241530" cy="274134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0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2300297"/>
            <a:ext cx="24843105" cy="8351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002" y="10591327"/>
            <a:ext cx="12185271" cy="5190646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20540" indent="0">
              <a:buNone/>
              <a:defRPr sz="5040" b="1"/>
            </a:lvl4pPr>
            <a:lvl5pPr marL="5760720" indent="0">
              <a:buNone/>
              <a:defRPr sz="5040" b="1"/>
            </a:lvl5pPr>
            <a:lvl6pPr marL="7200900" indent="0">
              <a:buNone/>
              <a:defRPr sz="5040" b="1"/>
            </a:lvl6pPr>
            <a:lvl7pPr marL="8641080" indent="0">
              <a:buNone/>
              <a:defRPr sz="5040" b="1"/>
            </a:lvl7pPr>
            <a:lvl8pPr marL="10081260" indent="0">
              <a:buNone/>
              <a:defRPr sz="5040" b="1"/>
            </a:lvl8pPr>
            <a:lvl9pPr marL="11521440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4002" y="15781973"/>
            <a:ext cx="12185271" cy="232129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1824" y="10591327"/>
            <a:ext cx="12245282" cy="5190646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20540" indent="0">
              <a:buNone/>
              <a:defRPr sz="5040" b="1"/>
            </a:lvl4pPr>
            <a:lvl5pPr marL="5760720" indent="0">
              <a:buNone/>
              <a:defRPr sz="5040" b="1"/>
            </a:lvl5pPr>
            <a:lvl6pPr marL="7200900" indent="0">
              <a:buNone/>
              <a:defRPr sz="5040" b="1"/>
            </a:lvl6pPr>
            <a:lvl7pPr marL="8641080" indent="0">
              <a:buNone/>
              <a:defRPr sz="5040" b="1"/>
            </a:lvl7pPr>
            <a:lvl8pPr marL="10081260" indent="0">
              <a:buNone/>
              <a:defRPr sz="5040" b="1"/>
            </a:lvl8pPr>
            <a:lvl9pPr marL="11521440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1824" y="15781973"/>
            <a:ext cx="12245282" cy="232129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4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1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9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2880360"/>
            <a:ext cx="9289911" cy="10081260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5281" y="6220787"/>
            <a:ext cx="14581823" cy="30703838"/>
          </a:xfrm>
        </p:spPr>
        <p:txBody>
          <a:bodyPr/>
          <a:lstStyle>
            <a:lvl1pPr>
              <a:defRPr sz="10080"/>
            </a:lvl1pPr>
            <a:lvl2pPr>
              <a:defRPr sz="8820"/>
            </a:lvl2pPr>
            <a:lvl3pPr>
              <a:defRPr sz="756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999" y="12961620"/>
            <a:ext cx="9289911" cy="24013004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80360" indent="0">
              <a:buNone/>
              <a:defRPr sz="3780"/>
            </a:lvl3pPr>
            <a:lvl4pPr marL="4320540" indent="0">
              <a:buNone/>
              <a:defRPr sz="3150"/>
            </a:lvl4pPr>
            <a:lvl5pPr marL="5760720" indent="0">
              <a:buNone/>
              <a:defRPr sz="3150"/>
            </a:lvl5pPr>
            <a:lvl6pPr marL="7200900" indent="0">
              <a:buNone/>
              <a:defRPr sz="3150"/>
            </a:lvl6pPr>
            <a:lvl7pPr marL="8641080" indent="0">
              <a:buNone/>
              <a:defRPr sz="3150"/>
            </a:lvl7pPr>
            <a:lvl8pPr marL="10081260" indent="0">
              <a:buNone/>
              <a:defRPr sz="3150"/>
            </a:lvl8pPr>
            <a:lvl9pPr marL="11521440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8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2880360"/>
            <a:ext cx="9289911" cy="10081260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5281" y="6220787"/>
            <a:ext cx="14581823" cy="30703838"/>
          </a:xfrm>
        </p:spPr>
        <p:txBody>
          <a:bodyPr anchor="t"/>
          <a:lstStyle>
            <a:lvl1pPr marL="0" indent="0">
              <a:buNone/>
              <a:defRPr sz="10080"/>
            </a:lvl1pPr>
            <a:lvl2pPr marL="1440180" indent="0">
              <a:buNone/>
              <a:defRPr sz="8820"/>
            </a:lvl2pPr>
            <a:lvl3pPr marL="2880360" indent="0">
              <a:buNone/>
              <a:defRPr sz="756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999" y="12961620"/>
            <a:ext cx="9289911" cy="24013004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80360" indent="0">
              <a:buNone/>
              <a:defRPr sz="3780"/>
            </a:lvl3pPr>
            <a:lvl4pPr marL="4320540" indent="0">
              <a:buNone/>
              <a:defRPr sz="3150"/>
            </a:lvl4pPr>
            <a:lvl5pPr marL="5760720" indent="0">
              <a:buNone/>
              <a:defRPr sz="3150"/>
            </a:lvl5pPr>
            <a:lvl6pPr marL="7200900" indent="0">
              <a:buNone/>
              <a:defRPr sz="3150"/>
            </a:lvl6pPr>
            <a:lvl7pPr marL="8641080" indent="0">
              <a:buNone/>
              <a:defRPr sz="3150"/>
            </a:lvl7pPr>
            <a:lvl8pPr marL="10081260" indent="0">
              <a:buNone/>
              <a:defRPr sz="3150"/>
            </a:lvl8pPr>
            <a:lvl9pPr marL="11521440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248" y="2300297"/>
            <a:ext cx="24843105" cy="8351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248" y="11501438"/>
            <a:ext cx="24843105" cy="2741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248" y="40045014"/>
            <a:ext cx="6480810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07A90-6559-4C7A-9F1B-CE3F1925BED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1193" y="40045014"/>
            <a:ext cx="9721215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2543" y="40045014"/>
            <a:ext cx="6480810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85122-0B0B-478B-9350-D7079DCA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9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360" rtl="0" eaLnBrk="1" latinLnBrk="0" hangingPunct="1">
        <a:lnSpc>
          <a:spcPct val="90000"/>
        </a:lnSpc>
        <a:spcBef>
          <a:spcPct val="0"/>
        </a:spcBef>
        <a:buNone/>
        <a:defRPr sz="13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90" indent="-720090" algn="l" defTabSz="2880360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BD6C9D0-CC2F-4CE6-B921-0BE5DE467D0F}"/>
              </a:ext>
            </a:extLst>
          </p:cNvPr>
          <p:cNvSpPr txBox="1">
            <a:spLocks noChangeAspect="1"/>
          </p:cNvSpPr>
          <p:nvPr/>
        </p:nvSpPr>
        <p:spPr>
          <a:xfrm>
            <a:off x="817121" y="4284207"/>
            <a:ext cx="18249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การมีส่วนร่วมทางการเมืองของนักศึกษาระดับปริญญาตรี</a:t>
            </a:r>
          </a:p>
          <a:p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ของมหาวิทยาลัยราช</a:t>
            </a:r>
            <a:r>
              <a:rPr lang="th-TH" sz="7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C6239C-E13C-4E56-A73D-D7BDDBD06C85}"/>
              </a:ext>
            </a:extLst>
          </p:cNvPr>
          <p:cNvSpPr txBox="1">
            <a:spLocks noChangeAspect="1"/>
          </p:cNvSpPr>
          <p:nvPr/>
        </p:nvSpPr>
        <p:spPr>
          <a:xfrm>
            <a:off x="19779921" y="4291264"/>
            <a:ext cx="833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</a:t>
            </a:r>
            <a:r>
              <a:rPr lang="th-TH" sz="7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วรรณี</a:t>
            </a:r>
            <a:r>
              <a:rPr lang="th-TH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ปังสกุลยานนท์</a:t>
            </a:r>
            <a:endParaRPr lang="th-TH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1DEA8B5C-1313-46D7-94A9-B6D3713CD0E7}"/>
              </a:ext>
            </a:extLst>
          </p:cNvPr>
          <p:cNvCxnSpPr>
            <a:cxnSpLocks noChangeAspect="1"/>
          </p:cNvCxnSpPr>
          <p:nvPr/>
        </p:nvCxnSpPr>
        <p:spPr>
          <a:xfrm>
            <a:off x="1058781" y="7315200"/>
            <a:ext cx="266138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F39F5C-6A9D-4FC5-829C-7D4FF92DB795}"/>
              </a:ext>
            </a:extLst>
          </p:cNvPr>
          <p:cNvSpPr txBox="1">
            <a:spLocks noChangeAspect="1"/>
          </p:cNvSpPr>
          <p:nvPr/>
        </p:nvSpPr>
        <p:spPr>
          <a:xfrm>
            <a:off x="1066798" y="7996990"/>
            <a:ext cx="266138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บทคัดย่อ</a:t>
            </a:r>
          </a:p>
          <a:p>
            <a:pPr algn="thaiDist">
              <a:tabLst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</a:tabLst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วิจัยครั้งนี้มีวัตถุประสงค์ เพื่อศึกษาระดับการมีส่วนร่วมทางการเมือง และเพื่อเปรียบเทียบ การมีส่วนร่วมทางการเมือง   ของนักศึกษามหาวิทยาลัยราช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 ระดับปริญญาตรี จำแนกเป็น เพศ ชั้นปีที่กำลังศึกษา และคณะที่ศึกษา ประชากรที่ใช้ในการศึกษาวิจัยนักศึกษามหาวิทยาลัยราช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 ระดับปริญญาตรี จำนวน 389 คน โดยการกำหนดขนาดกลุ่มตัวอย่างโดยใช้สูตร ทาโร่ยามา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เน่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และการสุ่มตัวอย่างแบบแบ่งกลุ่ม ใช้แบบสอบถามเป็น เครื่องมือในการเก็บรวบรวมข้อมูล และการวิเคราะห์ผลใช้โปรแกรมคอมพิวเตอร์สำเร็จรูป สถิติที่ ใช้ในการวิเคราะห์ข้อมูล ได้แก่ ค่าร้อยละ ค่าเฉลี่ย ส่วนเบี่ยงเบนมาตรฐาน ค่า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t-test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การวิเคราะห์ความ แปรปรวนทางเดียว 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One-way ANOVA)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และค่าสัมประสิทธิ์สหสัมพันธ์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เพียร์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สัน โดยกำหนด นัยสำคัญทางสถิติที่ระดับ .05</a:t>
            </a:r>
          </a:p>
          <a:p>
            <a:pPr algn="thaiDist">
              <a:tabLst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</a:tabLst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ผลการวิจัยพบว่า1) การมีส่วนร่วมทางการเมืองของนักศึกษาระดับปริญญาตรีของมหาวิทยาลัยราช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 โดยภาพรวมอยู่ในระดับ มีส่วนร่วมปานกลาง 2) ผลการเปรียบเทียบระดับการมีส่วนร่วมทางการเมืองของนักศึกษาระดับปริญญาตรีของมหาวิทยาลัยราช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 จำแนกตามเพศ ตามคณะ ตามชั้นปี พบว่ามีความแตกต่างอย่างมีนัยสำคัญทางสถิติที่ระดับ .05 3) ข้อเสนอแนะ จัดกิจกรรมส่งเสริมประชาธิปไตยให้นักศึกษาได้ร่วมกิจกรรมทางการเมือง เช่น การรณรงค์ทางการเมือง การใช้สิทธิเลือกตั้ง และการให้ข้อมูลและรับข้อมูลข่าวสารทางการเมืองให้นักศึกษาทราบอย่างต่อเนื่องและถูกต้อง จัดกิจกรรมที่ทำให้นักศึกษาได้ทำประโยชน์ต่อสถาบันการศึกษา คณะ เป็นการใช้เวลาว่างให้เป็นประโยชน์ และฝึกให้มีจิตอาสา</a:t>
            </a:r>
          </a:p>
          <a:p>
            <a:endParaRPr lang="en-US" sz="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F42A42-F92B-4C4A-A381-E3B5C57ADD1D}"/>
              </a:ext>
            </a:extLst>
          </p:cNvPr>
          <p:cNvSpPr txBox="1">
            <a:spLocks noChangeAspect="1"/>
          </p:cNvSpPr>
          <p:nvPr/>
        </p:nvSpPr>
        <p:spPr>
          <a:xfrm>
            <a:off x="1219199" y="12865774"/>
            <a:ext cx="1318260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</a:t>
            </a:r>
            <a:r>
              <a:rPr lang="th-TH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</a:t>
            </a:r>
          </a:p>
          <a:p>
            <a:pPr algn="thaiDist"/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ที่เป็นประชาธิปไตยนั้นจำเป็นต้องมีรัฐธรรมนูญ เพราะรัฐธรรมนูญเป็นกฎหมายหลักหรือเป็น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กติกาที่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กำหนดแนวทางสำหรับการที่รัฐจะใช้อำนาจปกครองประชาชน และมีหลักการจัดระเบียบการปกครอง ซึ่งรัฐธรรมนูญก็ไม่ใช่เครื่องหมายแสดงความเป็นประชาธิปไตย เพราะประเทศที่ปกครองด้วยระบอบเผด็จการก็มีรัฐธรรมนูญเช่นเดียวกัน การที่จะพิจารณาว่าประเทศใดเป็นประชาธิปไตยหรือไม่ จึงต้องดูว่ารัฐธรรมนูญของประเทศนั้นให้ประชาชนเป็นเจ้าของอำนาจอธิปไตยหรือไม่ ลักษณะสำคัญของการปกครองแบบประชาธิปไตย คือ รัฐบาล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จากการเลือกตั้งและการปกครองโดยเสียงข้างมาก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รัฐบาลใน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ระบอบประชาธิปไตย และ ลักษณะของรัฐบาลที่เป็นประชาธิปไตย คือ “ รัฐบาลของประชาชน โดยประชาชน และเพื่อประชาชน ” ซึ่งเป็นวาทะของอับรา</a:t>
            </a:r>
            <a:r>
              <a:rPr lang="th-TH" sz="2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ฮัม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ลิ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นคอลน์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Abraham Lincoln:1860)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อดีตประธานาธิบดีของสหรัฐฯ (วิกิพี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เดีย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:ประชาธิปไตย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การที่รัฐบาลจะได้รับการยอมรับว่าเป็นประชาธิปไตยจะต้องมีลักษณะที่เป็นรัฐบาลของประชาชน หมายถึง รัฐบาลจะต้องมา</a:t>
            </a:r>
          </a:p>
          <a:p>
            <a:pPr algn="thaiDist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จาก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การเลือกตั้งของประชาชน และประชาชนสามารถเปลี่ยนแปลงผู้ปกครองได้ด้วยการไปลงคะแนนเสียงเลือกตั้ง นั่นคือ ประชาชนอยู่ในฐานะเป็นเจ้าของรัฐบาลซึ่งบ่งชี้ถึงมิติของการปกครองในด้านความเป็นเจ้าของอำนาจอธิปไตยเป็นรัฐบาลโดยประชาชน หมายถึง ประชาชนหรือพลเมืองทุกคนมีสิทธิที่จะเป็นผู้ปกครองได้ ถ้าหากได้รับเสียงสนับสนุนจากประชาชนส่วนใหญ่ของประเทศ เป็นรัฐบาลเพื่อประชาชน หมายถึง รัฐบาลจะต้องมีจุดประสงค์เพื่อความผาสุกของประชาชน และจะต้องมีการกำหนดวาระในการดำรงตำแหน่ง เพื่อจะได้เป็นหลักประกันว่าผู้ปกครองจะต้องปกครองเพื่อประชาชน หากผันแปรจากจุดหมายนี้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ประชาชนจะ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ได้มีโอกาสเปลี่ยนผู้ปกครองผ่านทางการเลือกตั้ง การสถาปนาระบอบประชาธิปไตยให้มีความเสถียรภาพยั่งยืนมิได้หมายความเพียงว่าการประกาศใช้รัฐธรรมนูญเพื่อการปกครองในระบอบประชาธิปไตยเท่านั้น แต่ที่สำคัญยากยิ่ง ก็คือ การเสริมสร้างให้ประชาชนมีความรู้ความเข้าใจ และมีความศรัทธาต่อคุณค่าของการปกครองในระบอบประชาธิปไตยที่แท้จริง  เริ่มจากสถาบันครอบครัว โรงเรียน ที่ทำงาน ระดับท้องถิ่น และระดับประเทศ โดยเฉพาะอย่างยิ่ง  นักศึกษาซึ่งได้รับสมญานามว่า เป็น “ปัญญาชน”ในอดีตมีการลุกขึ้นต่อสู้อำนาจเผด็จการในเหตุการณ์ 14 ตุลา จนถึงปัจจุบันมีการชุมนุมหลายครั้ง ไม่ค่อยเห็นนักศึกษาเข้ามาชุมนุม ส่วนใหญ่จะเป็นผู้เฒ่าที่ให้ความสนใจและร่วมชุมนุมทางการเมือง ถือว่าเป็นส่วนหนึ่งที่มีความสำคัญในสังคมผู้วิจัยจึงสนใจศึกษาเรื่องนักศึกษามหาวิทยาลัยราช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มหาสารคามระดับปริญญาตรี ซึ่งเป็นเยาวชนคนรุ่นใหม่จะความสนใจและมีส่วนร่วมทางการเมืองเป็นอย่างไรเพื่อใช้เป็นแนวทางการมีส่วนร่วมทางการเมือง เพื่อเป็นประโยชน์ต่อไป</a:t>
            </a:r>
          </a:p>
          <a:p>
            <a:pPr algn="thaiDist"/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1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CBF7810-CE9C-4358-B4EB-455871058DFF}"/>
              </a:ext>
            </a:extLst>
          </p:cNvPr>
          <p:cNvSpPr txBox="1">
            <a:spLocks noChangeAspect="1"/>
          </p:cNvSpPr>
          <p:nvPr/>
        </p:nvSpPr>
        <p:spPr>
          <a:xfrm>
            <a:off x="1227221" y="18697084"/>
            <a:ext cx="131826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วัตถุประสงค์ของการ</a:t>
            </a:r>
            <a:r>
              <a:rPr lang="th-TH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วิจัย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เพื่อ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ศึกษาระดับการมีส่วนร่วมทางการเมือง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ของนักศึกษา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 ระดับปริญญาตรี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เพื่อ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 การมีส่วนร่วมทางการเมือง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ของนักศึกษา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 ระดับปริญญาตรี จำแนกเป็น เพศ อายุ ขั้นปีที่กำลังศึกษา และคณะที่ศึกษา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เพื่อ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ศึกษาข้อเสนอแนะในการพัฒนาการมีส่วนร่วมทางการเมืองของนักศึกษามหาวิทยาลัยราช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398BB12-7B52-4A04-9FD3-6BED70B53F56}"/>
              </a:ext>
            </a:extLst>
          </p:cNvPr>
          <p:cNvSpPr txBox="1">
            <a:spLocks noChangeAspect="1"/>
          </p:cNvSpPr>
          <p:nvPr/>
        </p:nvSpPr>
        <p:spPr>
          <a:xfrm>
            <a:off x="1235243" y="22582283"/>
            <a:ext cx="1318260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วิธีดำเนินการวิจัยการวิจัย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มีส่วนร่วมทางการเมืองของนักศึกษาระดับปริญญาตรีของมหาวิทยาลัยราช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 โดยเก็บรวบรวมข้อมูลจากแบบสอบถาม และกำหนดแนวทางในการเก็บรวบรวมข้อมูล 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เพื่อการวิเคราะห์ข้อมูล ตามขั้นตอนและวิธีการดำเนินการ ดังนี้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1.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ประชากรและกลุ่มตัวอย่างประชากร ที่ใช้ในการวิจัยครั้งนี้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นักศึกษามหาวิทยาลัยราช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 ระดับปริญญาตรี จำนวนทั้งหมด 13,194 คน กลุ่มตัวอย่างที่ใช้ในการวิจัยในครั้งนี้ คือ นักศึกษามหาวิทยาลัยราช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 ระดับปริญญาตรีจำนวน 389 คน ผู้วิจัยได้กำหนดกลุ่มตัวอย่างโดยการคำนวณหาขนาดของกลุ่มตัวอย่างตามสูตร ยามา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เน่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Yamane. 1973 : 727)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การคัดเลือกกลุ่มตัวอย่างจากนักศึกษาระดับปริญญาตรีของมหาวิทยาลัยราช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 คณะต่างๆโดยเทียบบัญญัติไตรยางศ์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2.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เครื่องมือวิจัย เครื่องมือที่ใช้ในการศึกษาครั้งนี้ เป็นแบบสอบถาม 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Questionnaires)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แบ่งออกเป็น 3 ตอน ตอนที่ 1 เป็นแบบสอบถามปลายปิด ประเภทสอบถามรายการ 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Check list)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เกี่ยวกับข้อมูลทั่วไปของผู้ตอบแบบสอบถามประกอบด้วย เพศ อายุ คณะ ชั้นปี 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ตอน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2 เป็นแบบสอบถามวัดระดับการมีส่วนร่วมของการมีส่วนร่วมทางการเมืองของนักศึกษาระดับปริญญาตรีของมหาวิทยาลัยราช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 ความคิดเห็น 5 ระดับ ได้แก่  มากที่สุด มาก ปานกลาง น้อย น้อยมาก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ตอน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3 เป็นแบบสอบถามปลายเปิด 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Open - ended Questionnaire)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เกี่ยวกับข้อเสนอแนะการส่งเสริมการมีส่วนร่วมทางการเมืองของนักศึกษา 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นำร่างแบบสอบถามนำเสนอคณะกรรมการที่ปรึกษาเพื่อตรวจสอบ ความครบถ้วน ครอบคลุม ทั้งเนื้อหา ภาษา และรูปแบบ เมื่อได้รับข้อเสนอแนะจากคณะกรรมการที่ปรึกษาค่า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IOC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สูงกว่า 0.66 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3.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การเก็บรวบรวมข้อมูล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ประสานงาน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ในการเก็บรวบรวมข้อมูลจากนักศึกษาตรวจสอบความสมบูรณ์ของแบบสอบถาม และจำนวนแบบสอบถามที่ได้รับคืนทุก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ฉบับ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4.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การวิเคราะห์ข้อมูลและสถิติที่ใช้การวิจัยครั้งนี้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ผู้วิจัย วิเคราะห์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ข้อมูลโดยใช้เครื่องคอมพิวเตอร์ โปรแกรมคอมพิวเตอร์สำเร็จรูปในการประมวลผล และวิเคราะห์ข้อมูล</a:t>
            </a:r>
          </a:p>
          <a:p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A0A1D5A-EF89-47DF-8911-4B43AA998817}"/>
              </a:ext>
            </a:extLst>
          </p:cNvPr>
          <p:cNvSpPr txBox="1">
            <a:spLocks noChangeAspect="1"/>
          </p:cNvSpPr>
          <p:nvPr/>
        </p:nvSpPr>
        <p:spPr>
          <a:xfrm>
            <a:off x="14510077" y="12873796"/>
            <a:ext cx="1318260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ผลการวิจัย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การมีส่วนร่วมทางการเมืองของนักศึกษาระดับปริญญาตรีของมหาวิทยาลัยราช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 โดยภาพรวมอยู่ในระดับ มีส่วนร่วมปานกลาง เมื่อพิจารณาเป็นรายด้าน พบว่าอยู่ในระดับปานกลาง จำนวน 3 ด้าน และ อยู่ในระดับน้อย จำนวน 2 ด้าน เรียงลำดับค่าเฉลี่ยจากมากไปหาน้อย ดังนี้ 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1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ด้านการใช้สิทธิเลือกตั้ง (=3.48)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2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ด้านการให้ข้อมูลและรับข้อมูล (= 2.96)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3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ด้านการแสดงความสนใจต่อกิจกรรมทางการเมือง  (=2.60) 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4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ด้านการร่วมรณรงค์ทางการเมือง (=2.37)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5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ด้านการมีบทบาทเคลื่อนไหวทางการเมือง (= 2.11)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6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รวมทุกด้าน ( =…2.70 )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ผลการเปรียบเทียบระดับการมีส่วนร่วมทางการ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เมืองของ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นักศึกษาระดับปริญญาตรีของมหาวิทยาลัยราช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 พบว่า 1) ระดับการมีส่วนร่วมทางการเมืองของนักศึกษาระดับปริญญาตรีของมหาวิทยาลัยราช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 โดยรวมทุกด้าน จำแนกตามเพศ มีความแตกต่าง กันอย่างมีนัยสำคัญทางสถิติที่ระดับ  .05 เมื่อพิจารณาจำแนกเป็นรายด้าน พบว่าด้านการให้ข้อมูลและรับข้อมูล ด้านการร่วมรณรงค์ทางการเมือง ด้านการแสดงความสนใจต่อกิจกรรมทางการเมือง และ ด้านการมีบทบาทเคลื่อนไหวทางการเมือง เพศชายและเพศหญิงมีความแตกต่างกันอย่างมีนัยสำคัญทางสถิติที่ระดับ .05 ส่วน ด้านการ  ใช้สิทธิเลือกตั้ง 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ไม่มีความแตกต่างกัน อย่างมีนัยสำคัญทางสถิติที่ระดับ .05      2) ระดับการมีส่วนร่วมทางการเมืองของนักศึกษาระดับปริญญาตรีของมหาวิทยาลัยราช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 โดยรวมทุกด้าน จำแนกตามคณะ พบว่ามีความแตกต่างอย่างมีนัยสำคัญทางสถิติที่ระดับ .05 ซึ่งเป็นไปตามสมมติฐานที่ตั้งไว้ 3) ระดับการมีส่วนร่วมทางการเมืองของนักศึกษาระดับปริญญาตรีของมหาวิทยาลัยราช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 โดยรวมทุกด้าน จำแนกตามชั้นปี พบว่ามีความแตกต่างอย่างมีนัยสำคัญทางสถิติที่ระดับ .05 ซึ่งเป็นไปตามสมมติฐานที่ตั้งไว้</a:t>
            </a:r>
          </a:p>
          <a:p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CBF642C-ED6A-4150-A759-B2F6D11C6D29}"/>
              </a:ext>
            </a:extLst>
          </p:cNvPr>
          <p:cNvSpPr txBox="1">
            <a:spLocks noChangeAspect="1"/>
          </p:cNvSpPr>
          <p:nvPr/>
        </p:nvSpPr>
        <p:spPr>
          <a:xfrm>
            <a:off x="14417845" y="24468281"/>
            <a:ext cx="1318260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สรุปผลการวิจัย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ผลการวิจัย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พบว่า1) การมีส่วนร่วมทางการเมืองของนักศึกษาระดับปริญญาตรีของมหาวิทยาลัยราช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 โดยภาพรวมอยู่ในระดับ มีส่วนร่วมปานกลาง 2) ผลการเปรียบเทียบระดับการมีส่วนร่วมทางการเมืองของนักศึกษาระดับปริญญาตรีของมหาวิทยาลัยราช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 จำแนกตามเพศ ตามคณะ ตามชั้นปี พบว่ามีความแตกต่างอย่างมีนัยสำคัญทางสถิติที่ระดับ .05 3) ข้อเสนอแนะ จัดกิจกรรมส่งเสริมประชาธิปไตยให้นักศึกษาได้ร่วมกิจกรรมทางการเมือง เช่น การรณรงค์ทางการเมือง การใช้สิทธิเลือกตั้ง และการให้ข้อมูลและรับข้อมูลข่าวสารทางการเมืองให้นักศึกษาทราบอย่างต่อเนื่องและถูกต้อง จัดกิจกรรมที่ทำให้นักศึกษาได้ทำประโยชน์ต่อสถาบันการศึกษา คณะ เป็นการใช้เวลาว่างให้เป็นประโยชน์ และฝึกให้มีจิตอาสา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F000412-297B-4CE1-8773-5BCE1949C441}"/>
              </a:ext>
            </a:extLst>
          </p:cNvPr>
          <p:cNvSpPr txBox="1">
            <a:spLocks noChangeAspect="1"/>
          </p:cNvSpPr>
          <p:nvPr/>
        </p:nvSpPr>
        <p:spPr>
          <a:xfrm>
            <a:off x="14425867" y="28236170"/>
            <a:ext cx="1318260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อภิปรายและข้อเสนอแนะ</a:t>
            </a:r>
          </a:p>
          <a:p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จากการศึกษาเรื่องนี้มีประเด็นที่น่าสนใจนำมาอภิปรายผล ดังนี้ 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การมีส่วนร่วมทางการเมืองของนักศึกษาระดับปริญญาตรีของมหาวิทยาลัยราช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มหาสารคามโดยภาพรวม พบว่า อยู่ในระดับมีส่วนร่วมปานกลาง เป็นไปตามสมมติฐานที่ตั้งไว้ควรจัดให้มีกิจกรรมทางการเมืองในรูปแบบต่างๆ ให้นักศึกษามีส่วนร่วม เมื่อมีการเลือกตั้งควรมีการรณรงค์ให้นักศึกษามีส่วนร่วมในกิจกรรมนั้นๆ รณรงค์ให้นักศึกษาไปใช้สิทธิเลือกตั้ง และเปิดโอกาสให้นักศึกษาได้มีส่วนร่วมในกิจกรรมต่างๆ เช่นเป็นคณะกรรมการ 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ผู้ร่วมกิจกรรม 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ผลการเปรียบเทียบระดับการมีส่วนร่วมทางการเมืองของนักศึกษาระดับปริญญาตรีของมหาวิทยาลัยราช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มหาสารคามโดยภาพรวม 1) จำแนก ตามเพศ พบว่า เพศชายและหญิงมีส่วนร่วมทางการเมืองโดยรวมทุกด้านแตกต่างกันอย่างมีนัยสำคัญทางสถิติที่ระดับ .05 เป็นไปตามสมมติฐาน ที่ตั้งไว้ โดยแยกเป็นด้านการให้ข้อมูลและรับข้อมูล ด้านการร่วมรณรงค์ทางการเมือง ด้านการแสดงความสนใจต่อกิจกรรมทางการเมือง และ ด้านการมีบทบาทเคลื่อนไหวทางการเมือง ระหว่างเพศชายและเพศหญิงมีความแตกต่างกันอย่างมีนัยสำคัญทางสถิติที่ระดับ .05 เป็นไปตามสมมติฐาน ที่ตั้งไว้ ส่วนด้านการใช้สิทธิเลือกตั้ง ระหว่างเพศชายและเพศหญิงไม่มีความแตกต่างกันอย่างมีนัยสำคัญทางสถิติที่ระดับ .05 ไม่เป็นไปตามสมมติฐาน ทั้งนี้อาจเป็นเพราะเพศชายมีความสนใจทางการเมืองมากกว่าเพศหญิง ในด้านต่างๆ จากค่าเฉลี่ยด้านต่างๆ เพศชายมีค่าเฉลี่ยสูงกว่าเพศหญิง เพศชายจึงมีความสนใจกิจกรรม การมีส่วนร่วมทางการเมืองมากกว่าเพศหญิง 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ส่วนด้านการใช้สิทธิเลือกตั้ง มีค่าเฉลี่ยใกล้เคียงกัน ซึ่งการเลือกตั้ง เป็นหน้าที่ที่ทุกคนควรจะทำจึงมีค่าเฉลี่ยใกล้กันและไม่มีความแตกต่างอย่างมีนัยสำคัญทางสถิติที่ระดับ .05 2) จำแนก ตามคณะ พบว่าโดยรวมทุกด้านมีความแตกต่างอย่างมีนัยสำคัญทางสถิติที่ระดับ .05 ซึ่งเป็นไปตามสมมติฐานที่ตั้งไว้ทั้งนี้อาจเป็น เพราะคณะที่เกี่ยวข้องกับการเมืองโดยตรงจะมีความสนใจมากกว่าคณะที่ไม่เกี่ยวข้องกับการเมืองจากค่าเฉลี่ยด้านต่างๆ คณะที่ไม่เกี่ยวข้องกับการเมือง เช่น คณะวิทยาศาสตร์และเทคโนโลยี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ครุศาสตร์ ส่วนคณะที่มีความเกี่ยวข้องกับการเมือง เช่น 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คณะรัฐศาสตร์และรัฐ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ประศาสน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ศาสตร์ คณะนิติศาสตร์ ส่วนคณะวิศวกรรมศาสตร์ จะสนใจด้านการมีบทบาทเคลื่อนไหวทางการเมือง ส่วนคณะเทคโนโลยีสารสนเทศ จะสนใจทางการรับรู้ข้อมูลทาง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อินเตอร์เนต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ทำให้รู้ข่าวสารและสนใจการเมือง 3) จำแนก ตามชั้นปี พบว่าโดยรวมทุกด้านมีความแตกต่างอย่างมีนัยสำคัญทางสถิติที่ระดับ .05 ซึ่งเป็นไปตามสมมติฐานที่ตั้งไว้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ทั้งนี้อาจเป็นเพราะชั้นปี 4 มีอายุมากกว่าทุกชั้นปี ดังนั้นการมีส่วนร่วมทางการเมือง ในด้านการให้ข้อมูลและรับข้อมูล ด้านการร่วมรณรงค์ทางการเมือง ด้านการใช้สิทธิเลือกตั้งและด้านการแสดงความสนใจต่อกิจกรรมทางการเมือง มีมากกว่า ชั้นปี 1, 2 หรือ 3 จากค่าเฉลี่ยการวิจัย ดังนั้น ชั้นปี 4 จึงมีความสนใจทางการเมือง และการมีส่วนร่วมทางการเมือง มากกว่าชั้นอื่น</a:t>
            </a:r>
          </a:p>
          <a:p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2880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6" name="วัตถุ 5"/>
          <p:cNvGraphicFramePr>
            <a:graphicFrameLocks noChangeAspect="1"/>
          </p:cNvGraphicFramePr>
          <p:nvPr/>
        </p:nvGraphicFramePr>
        <p:xfrm>
          <a:off x="0" y="0"/>
          <a:ext cx="127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สมการ" r:id="rId4" imgW="164957" imgH="203024" progId="Equation.3">
                  <p:embed/>
                </p:oleObj>
              </mc:Choice>
              <mc:Fallback>
                <p:oleObj name="สมการ" r:id="rId4" imgW="164957" imgH="20302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0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2880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5" name="วัตถุ 14"/>
          <p:cNvGraphicFramePr>
            <a:graphicFrameLocks noChangeAspect="1"/>
          </p:cNvGraphicFramePr>
          <p:nvPr/>
        </p:nvGraphicFramePr>
        <p:xfrm>
          <a:off x="152400" y="152400"/>
          <a:ext cx="127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สมการ" r:id="rId6" imgW="164957" imgH="203024" progId="Equation.3">
                  <p:embed/>
                </p:oleObj>
              </mc:Choice>
              <mc:Fallback>
                <p:oleObj name="สมการ" r:id="rId6" imgW="164957" imgH="2030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1270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4026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110</Words>
  <Application>Microsoft Office PowerPoint</Application>
  <PresentationFormat>กำหนดเอง</PresentationFormat>
  <Paragraphs>46</Paragraphs>
  <Slides>1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Cordia New</vt:lpstr>
      <vt:lpstr>TH SarabunPSK</vt:lpstr>
      <vt:lpstr>Office Theme</vt:lpstr>
      <vt:lpstr>สมการ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prapakorn</dc:creator>
  <cp:lastModifiedBy>rmu</cp:lastModifiedBy>
  <cp:revision>16</cp:revision>
  <dcterms:created xsi:type="dcterms:W3CDTF">2017-12-06T07:34:12Z</dcterms:created>
  <dcterms:modified xsi:type="dcterms:W3CDTF">2017-12-27T07:59:42Z</dcterms:modified>
</cp:coreProperties>
</file>